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3" r:id="rId4"/>
    <p:sldId id="268" r:id="rId5"/>
    <p:sldId id="269" r:id="rId6"/>
    <p:sldId id="258" r:id="rId7"/>
    <p:sldId id="259" r:id="rId8"/>
    <p:sldId id="270" r:id="rId9"/>
    <p:sldId id="271" r:id="rId10"/>
    <p:sldId id="272" r:id="rId11"/>
    <p:sldId id="262" r:id="rId12"/>
    <p:sldId id="260" r:id="rId13"/>
    <p:sldId id="264" r:id="rId14"/>
    <p:sldId id="265" r:id="rId15"/>
    <p:sldId id="274" r:id="rId16"/>
    <p:sldId id="261" r:id="rId17"/>
    <p:sldId id="266" r:id="rId18"/>
    <p:sldId id="276" r:id="rId19"/>
    <p:sldId id="275" r:id="rId20"/>
    <p:sldId id="277" r:id="rId21"/>
    <p:sldId id="278" r:id="rId22"/>
    <p:sldId id="267" r:id="rId23"/>
    <p:sldId id="279"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911" autoAdjust="0"/>
  </p:normalViewPr>
  <p:slideViewPr>
    <p:cSldViewPr>
      <p:cViewPr varScale="1">
        <p:scale>
          <a:sx n="65" d="100"/>
          <a:sy n="65" d="100"/>
        </p:scale>
        <p:origin x="-130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685800" y="1676401"/>
            <a:ext cx="77724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2019-6-21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2019-6-21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686568" cy="6011882"/>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2019-6-21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fld id="{530820CF-B880-4189-942D-D702A7CBA730}" type="datetimeFigureOut">
              <a:rPr lang="zh-CN" altLang="en-US" smtClean="0"/>
              <a:t>2019-6-21</a:t>
            </a:fld>
            <a:endParaRPr lang="zh-CN" altLang="en-US"/>
          </a:p>
        </p:txBody>
      </p:sp>
      <p:sp>
        <p:nvSpPr>
          <p:cNvPr id="5" name="页脚占位符 4"/>
          <p:cNvSpPr>
            <a:spLocks noGrp="1"/>
          </p:cNvSpPr>
          <p:nvPr>
            <p:ph type="ftr" sz="quarter" idx="11"/>
          </p:nvPr>
        </p:nvSpPr>
        <p:spPr>
          <a:xfrm>
            <a:off x="5330952" y="6400800"/>
            <a:ext cx="3733800" cy="283800"/>
          </a:xfrm>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2019-6-21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2019-6-21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2019-6-21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2019-6-21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2019-6-21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2019-6-21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2019-6-21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530820CF-B880-4189-942D-D702A7CBA730}" type="datetimeFigureOut">
              <a:rPr lang="zh-CN" altLang="en-US" smtClean="0"/>
              <a:t>2019-6-21</a:t>
            </a:fld>
            <a:endParaRPr lang="zh-CN" altLang="en-US"/>
          </a:p>
        </p:txBody>
      </p:sp>
      <p:sp>
        <p:nvSpPr>
          <p:cNvPr id="5" name="页脚占位符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0C913308-F349-4B6D-A68A-DD1791B4A57B}" type="slidenum">
              <a:rPr lang="zh-CN" altLang="en-US" smtClean="0"/>
              <a:t>‹#›</a:t>
            </a:fld>
            <a:endParaRPr lang="zh-CN" altLang="en-US"/>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187624" y="5157192"/>
            <a:ext cx="5936705" cy="1392754"/>
          </a:xfrm>
        </p:spPr>
        <p:txBody>
          <a:bodyPr>
            <a:noAutofit/>
          </a:bodyPr>
          <a:lstStyle/>
          <a:p>
            <a:pPr algn="ctr"/>
            <a:r>
              <a:rPr lang="zh-CN" altLang="en-US" sz="4800" dirty="0" smtClean="0">
                <a:solidFill>
                  <a:srgbClr val="002060"/>
                </a:solidFill>
                <a:latin typeface="+mj-ea"/>
                <a:ea typeface="+mj-ea"/>
              </a:rPr>
              <a:t>主讲人：李孝军</a:t>
            </a:r>
            <a:endParaRPr lang="en-US" altLang="zh-CN" sz="4800" dirty="0" smtClean="0">
              <a:solidFill>
                <a:srgbClr val="002060"/>
              </a:solidFill>
              <a:latin typeface="+mj-ea"/>
              <a:ea typeface="+mj-ea"/>
            </a:endParaRPr>
          </a:p>
          <a:p>
            <a:pPr algn="ctr"/>
            <a:r>
              <a:rPr lang="en-US" altLang="zh-CN" sz="4000" dirty="0" smtClean="0">
                <a:solidFill>
                  <a:srgbClr val="002060"/>
                </a:solidFill>
                <a:latin typeface="+mj-ea"/>
                <a:ea typeface="+mj-ea"/>
              </a:rPr>
              <a:t>2019.6.21</a:t>
            </a:r>
            <a:endParaRPr lang="zh-CN" altLang="en-US" sz="4000" dirty="0">
              <a:solidFill>
                <a:srgbClr val="002060"/>
              </a:solidFill>
              <a:latin typeface="+mj-ea"/>
              <a:ea typeface="+mj-ea"/>
            </a:endParaRPr>
          </a:p>
        </p:txBody>
      </p:sp>
      <p:sp>
        <p:nvSpPr>
          <p:cNvPr id="5" name="TextBox 4"/>
          <p:cNvSpPr txBox="1"/>
          <p:nvPr/>
        </p:nvSpPr>
        <p:spPr>
          <a:xfrm>
            <a:off x="84282" y="626278"/>
            <a:ext cx="8975435" cy="3046988"/>
          </a:xfrm>
          <a:prstGeom prst="rect">
            <a:avLst/>
          </a:prstGeom>
          <a:noFill/>
        </p:spPr>
        <p:txBody>
          <a:bodyPr wrap="square" rtlCol="0">
            <a:spAutoFit/>
          </a:bodyPr>
          <a:lstStyle/>
          <a:p>
            <a:pPr algn="ctr"/>
            <a:r>
              <a:rPr lang="zh-CN" altLang="en-US" sz="6000" dirty="0" smtClean="0">
                <a:solidFill>
                  <a:srgbClr val="FF0000"/>
                </a:solidFill>
                <a:latin typeface="+mj-ea"/>
                <a:ea typeface="+mj-ea"/>
              </a:rPr>
              <a:t>从共和国</a:t>
            </a:r>
            <a:r>
              <a:rPr lang="en-US" altLang="zh-CN" sz="6000" dirty="0" smtClean="0">
                <a:solidFill>
                  <a:srgbClr val="FF0000"/>
                </a:solidFill>
                <a:latin typeface="+mj-ea"/>
                <a:ea typeface="+mj-ea"/>
              </a:rPr>
              <a:t>70</a:t>
            </a:r>
            <a:r>
              <a:rPr lang="zh-CN" altLang="en-US" sz="6000" dirty="0" smtClean="0">
                <a:solidFill>
                  <a:srgbClr val="FF0000"/>
                </a:solidFill>
                <a:latin typeface="+mj-ea"/>
                <a:ea typeface="+mj-ea"/>
              </a:rPr>
              <a:t>年辉煌成就</a:t>
            </a:r>
            <a:endParaRPr lang="en-US" altLang="zh-CN" sz="6000" dirty="0" smtClean="0">
              <a:solidFill>
                <a:srgbClr val="FF0000"/>
              </a:solidFill>
              <a:latin typeface="+mj-ea"/>
              <a:ea typeface="+mj-ea"/>
            </a:endParaRPr>
          </a:p>
          <a:p>
            <a:pPr algn="ctr"/>
            <a:r>
              <a:rPr lang="zh-CN" altLang="en-US" sz="6600" dirty="0" smtClean="0">
                <a:solidFill>
                  <a:srgbClr val="FF0000"/>
                </a:solidFill>
                <a:latin typeface="+mj-ea"/>
                <a:ea typeface="+mj-ea"/>
              </a:rPr>
              <a:t>看坚定“四个自信”</a:t>
            </a:r>
            <a:endParaRPr lang="en-US" altLang="zh-CN" sz="6600" dirty="0" smtClean="0">
              <a:solidFill>
                <a:srgbClr val="FF0000"/>
              </a:solidFill>
              <a:latin typeface="+mj-ea"/>
              <a:ea typeface="+mj-ea"/>
            </a:endParaRPr>
          </a:p>
          <a:p>
            <a:pPr algn="ctr"/>
            <a:endParaRPr lang="zh-CN" altLang="en-US" sz="6600" dirty="0">
              <a:solidFill>
                <a:srgbClr val="FFFF00"/>
              </a:solidFill>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0" y="3140968"/>
            <a:ext cx="9144000" cy="1610235"/>
          </a:xfrm>
          <a:prstGeom prst="rect">
            <a:avLst/>
          </a:prstGeom>
        </p:spPr>
      </p:pic>
      <p:sp>
        <p:nvSpPr>
          <p:cNvPr id="4" name="矩形 3"/>
          <p:cNvSpPr/>
          <p:nvPr/>
        </p:nvSpPr>
        <p:spPr>
          <a:xfrm>
            <a:off x="2783689" y="3362632"/>
            <a:ext cx="3576621" cy="1107996"/>
          </a:xfrm>
          <a:prstGeom prst="rect">
            <a:avLst/>
          </a:prstGeom>
          <a:noFill/>
        </p:spPr>
        <p:txBody>
          <a:bodyPr wrap="none" lIns="91440" tIns="45720" rIns="91440" bIns="45720">
            <a:spAutoFit/>
          </a:bodyPr>
          <a:lstStyle/>
          <a:p>
            <a:pPr algn="ctr"/>
            <a:r>
              <a:rPr lang="zh-CN" altLang="en-US"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专题党课</a:t>
            </a:r>
            <a:endParaRPr lang="zh-CN" altLang="en-US"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026361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404664"/>
            <a:ext cx="8686800" cy="6264696"/>
          </a:xfrm>
        </p:spPr>
        <p:txBody>
          <a:bodyPr>
            <a:normAutofit/>
          </a:bodyPr>
          <a:lstStyle/>
          <a:p>
            <a:pPr marL="0" indent="0">
              <a:buNone/>
            </a:pPr>
            <a:r>
              <a:rPr lang="zh-CN" altLang="en-US" dirty="0" smtClean="0">
                <a:solidFill>
                  <a:srgbClr val="002060"/>
                </a:solidFill>
              </a:rPr>
              <a:t>      当今</a:t>
            </a:r>
            <a:r>
              <a:rPr lang="zh-CN" altLang="en-US" dirty="0">
                <a:solidFill>
                  <a:srgbClr val="002060"/>
                </a:solidFill>
              </a:rPr>
              <a:t>资本主义社会面临一系列危机和挑战，</a:t>
            </a:r>
            <a:r>
              <a:rPr lang="zh-CN" altLang="en-US" dirty="0" smtClean="0">
                <a:solidFill>
                  <a:srgbClr val="002060"/>
                </a:solidFill>
              </a:rPr>
              <a:t>诸如难民</a:t>
            </a:r>
            <a:r>
              <a:rPr lang="zh-CN" altLang="en-US" dirty="0">
                <a:solidFill>
                  <a:srgbClr val="002060"/>
                </a:solidFill>
              </a:rPr>
              <a:t>危机、债务危机以及</a:t>
            </a:r>
            <a:r>
              <a:rPr lang="zh-CN" altLang="en-US" dirty="0" smtClean="0">
                <a:solidFill>
                  <a:srgbClr val="002060"/>
                </a:solidFill>
              </a:rPr>
              <a:t>财政赤字，资本主义经济出现负增长，使得</a:t>
            </a:r>
            <a:r>
              <a:rPr lang="zh-CN" altLang="en-US" dirty="0">
                <a:solidFill>
                  <a:srgbClr val="002060"/>
                </a:solidFill>
              </a:rPr>
              <a:t>西方资本主义社会深陷泥潭、动荡不安。从历史唯物史观来看，今天欧美社会出现的危机和矛盾是资本主义发展内在规律的表现，西方传统的精英政治走向衰落以及反建制派的崛起，说明资本主义制度出现新</a:t>
            </a:r>
            <a:r>
              <a:rPr lang="zh-CN" altLang="en-US" dirty="0" smtClean="0">
                <a:solidFill>
                  <a:srgbClr val="002060"/>
                </a:solidFill>
              </a:rPr>
              <a:t>问题。</a:t>
            </a:r>
            <a:endParaRPr lang="en-US" altLang="zh-CN" dirty="0" smtClean="0">
              <a:solidFill>
                <a:srgbClr val="002060"/>
              </a:solidFill>
            </a:endParaRPr>
          </a:p>
          <a:p>
            <a:pPr marL="0" indent="0">
              <a:buNone/>
            </a:pPr>
            <a:r>
              <a:rPr lang="zh-CN" altLang="en-US" dirty="0" smtClean="0">
                <a:solidFill>
                  <a:srgbClr val="C00000"/>
                </a:solidFill>
              </a:rPr>
              <a:t>        如是，</a:t>
            </a:r>
            <a:r>
              <a:rPr lang="zh-CN" altLang="en-US" dirty="0" smtClean="0">
                <a:solidFill>
                  <a:srgbClr val="C00000"/>
                </a:solidFill>
              </a:rPr>
              <a:t>我们为世界</a:t>
            </a:r>
            <a:r>
              <a:rPr lang="zh-CN" altLang="en-US" dirty="0" smtClean="0">
                <a:solidFill>
                  <a:srgbClr val="C00000"/>
                </a:solidFill>
              </a:rPr>
              <a:t>提供了中国智慧、中国方案</a:t>
            </a:r>
            <a:r>
              <a:rPr lang="zh-CN" altLang="en-US" dirty="0">
                <a:solidFill>
                  <a:srgbClr val="C00000"/>
                </a:solidFill>
              </a:rPr>
              <a:t>的</a:t>
            </a:r>
            <a:r>
              <a:rPr lang="zh-CN" altLang="en-US" dirty="0" smtClean="0">
                <a:solidFill>
                  <a:srgbClr val="C00000"/>
                </a:solidFill>
              </a:rPr>
              <a:t>人类命运共同体，得到了发展中国家的高度认可 和响应。当前中国的经济增长每年为全球的贡献率超过</a:t>
            </a:r>
            <a:r>
              <a:rPr lang="en-US" altLang="zh-CN" dirty="0" smtClean="0">
                <a:solidFill>
                  <a:srgbClr val="C00000"/>
                </a:solidFill>
              </a:rPr>
              <a:t>30%</a:t>
            </a:r>
            <a:r>
              <a:rPr lang="zh-CN" altLang="en-US" dirty="0" smtClean="0">
                <a:solidFill>
                  <a:srgbClr val="C00000"/>
                </a:solidFill>
              </a:rPr>
              <a:t>。</a:t>
            </a:r>
          </a:p>
        </p:txBody>
      </p:sp>
    </p:spTree>
    <p:extLst>
      <p:ext uri="{BB962C8B-B14F-4D97-AF65-F5344CB8AC3E}">
        <p14:creationId xmlns:p14="http://schemas.microsoft.com/office/powerpoint/2010/main" val="1202325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4000" dirty="0" smtClean="0">
                <a:solidFill>
                  <a:srgbClr val="C00000"/>
                </a:solidFill>
              </a:rPr>
              <a:t>（三）结论</a:t>
            </a:r>
            <a:endParaRPr lang="zh-CN" altLang="en-US" sz="4000" dirty="0">
              <a:solidFill>
                <a:srgbClr val="C00000"/>
              </a:solidFill>
            </a:endParaRPr>
          </a:p>
        </p:txBody>
      </p:sp>
      <p:sp>
        <p:nvSpPr>
          <p:cNvPr id="3" name="内容占位符 2"/>
          <p:cNvSpPr>
            <a:spLocks noGrp="1"/>
          </p:cNvSpPr>
          <p:nvPr>
            <p:ph idx="1"/>
          </p:nvPr>
        </p:nvSpPr>
        <p:spPr/>
        <p:txBody>
          <a:bodyPr>
            <a:normAutofit lnSpcReduction="10000"/>
          </a:bodyPr>
          <a:lstStyle/>
          <a:p>
            <a:pPr marL="0" indent="0">
              <a:buNone/>
            </a:pPr>
            <a:r>
              <a:rPr lang="zh-CN" altLang="en-US" sz="4000" dirty="0" smtClean="0">
                <a:latin typeface="华文楷体" panose="02010600040101010101" pitchFamily="2" charset="-122"/>
                <a:ea typeface="华文楷体" panose="02010600040101010101" pitchFamily="2" charset="-122"/>
              </a:rPr>
              <a:t>        </a:t>
            </a:r>
            <a:r>
              <a:rPr lang="zh-CN" altLang="en-US" sz="4000" dirty="0" smtClean="0">
                <a:solidFill>
                  <a:srgbClr val="7030A0"/>
                </a:solidFill>
                <a:latin typeface="华文楷体" panose="02010600040101010101" pitchFamily="2" charset="-122"/>
                <a:ea typeface="华文楷体" panose="02010600040101010101" pitchFamily="2" charset="-122"/>
              </a:rPr>
              <a:t>理论</a:t>
            </a:r>
            <a:r>
              <a:rPr lang="zh-CN" altLang="en-US" sz="4000" dirty="0">
                <a:solidFill>
                  <a:srgbClr val="7030A0"/>
                </a:solidFill>
                <a:latin typeface="华文楷体" panose="02010600040101010101" pitchFamily="2" charset="-122"/>
                <a:ea typeface="华文楷体" panose="02010600040101010101" pitchFamily="2" charset="-122"/>
              </a:rPr>
              <a:t>自信是对马克思主义理论特别是中国特色社会主义理论体系的科学性、真理性的自信。坚持理论自信就是要坚定对共产党执政规律、社会主义建设规律、人类社会发展规律认识的自信，就是要坚定实现中华民族伟大复兴、创造人民美好生活的自信</a:t>
            </a:r>
            <a:r>
              <a:rPr lang="zh-CN" altLang="en-US" sz="4000" dirty="0">
                <a:latin typeface="华文楷体" panose="02010600040101010101" pitchFamily="2" charset="-122"/>
                <a:ea typeface="华文楷体" panose="02010600040101010101" pitchFamily="2" charset="-122"/>
              </a:rPr>
              <a:t>。</a:t>
            </a:r>
          </a:p>
          <a:p>
            <a:pPr marL="0" indent="0">
              <a:buNone/>
            </a:pPr>
            <a:endParaRPr lang="zh-CN" altLang="en-US" dirty="0"/>
          </a:p>
        </p:txBody>
      </p:sp>
    </p:spTree>
    <p:extLst>
      <p:ext uri="{BB962C8B-B14F-4D97-AF65-F5344CB8AC3E}">
        <p14:creationId xmlns:p14="http://schemas.microsoft.com/office/powerpoint/2010/main" val="2246356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4800" dirty="0" smtClean="0">
                <a:solidFill>
                  <a:srgbClr val="C00000"/>
                </a:solidFill>
              </a:rPr>
              <a:t>三、制度自信凭什么？</a:t>
            </a:r>
            <a:endParaRPr lang="zh-CN" altLang="en-US" sz="4800" dirty="0">
              <a:solidFill>
                <a:srgbClr val="C00000"/>
              </a:solidFill>
            </a:endParaRPr>
          </a:p>
        </p:txBody>
      </p:sp>
      <p:sp>
        <p:nvSpPr>
          <p:cNvPr id="3" name="内容占位符 2"/>
          <p:cNvSpPr>
            <a:spLocks noGrp="1"/>
          </p:cNvSpPr>
          <p:nvPr>
            <p:ph idx="1"/>
          </p:nvPr>
        </p:nvSpPr>
        <p:spPr>
          <a:xfrm>
            <a:off x="323528" y="1412776"/>
            <a:ext cx="8686800" cy="5256584"/>
          </a:xfrm>
        </p:spPr>
        <p:txBody>
          <a:bodyPr>
            <a:normAutofit lnSpcReduction="10000"/>
          </a:bodyPr>
          <a:lstStyle/>
          <a:p>
            <a:pPr marL="0" indent="0">
              <a:buNone/>
            </a:pPr>
            <a:r>
              <a:rPr lang="zh-CN" altLang="en-US" dirty="0" smtClean="0"/>
              <a:t>    习近平</a:t>
            </a:r>
            <a:r>
              <a:rPr lang="zh-CN" altLang="en-US" dirty="0"/>
              <a:t>总书记在庆祝</a:t>
            </a:r>
            <a:r>
              <a:rPr lang="zh-CN" altLang="en-US" dirty="0" smtClean="0"/>
              <a:t>中</a:t>
            </a:r>
            <a:endParaRPr lang="en-US" altLang="zh-CN" dirty="0" smtClean="0"/>
          </a:p>
          <a:p>
            <a:pPr marL="0" indent="0">
              <a:buNone/>
            </a:pPr>
            <a:r>
              <a:rPr lang="zh-CN" altLang="en-US" dirty="0" smtClean="0"/>
              <a:t>国</a:t>
            </a:r>
            <a:r>
              <a:rPr lang="zh-CN" altLang="en-US" dirty="0"/>
              <a:t>共产党成立</a:t>
            </a:r>
            <a:r>
              <a:rPr lang="en-US" altLang="zh-CN" dirty="0"/>
              <a:t>95</a:t>
            </a:r>
            <a:r>
              <a:rPr lang="zh-CN" altLang="en-US" dirty="0"/>
              <a:t>周年</a:t>
            </a:r>
            <a:r>
              <a:rPr lang="zh-CN" altLang="en-US" dirty="0" smtClean="0"/>
              <a:t>大会</a:t>
            </a:r>
            <a:endParaRPr lang="en-US" altLang="zh-CN" dirty="0" smtClean="0"/>
          </a:p>
          <a:p>
            <a:pPr marL="0" indent="0">
              <a:buNone/>
            </a:pPr>
            <a:r>
              <a:rPr lang="zh-CN" altLang="en-US" dirty="0" smtClean="0"/>
              <a:t>上指出</a:t>
            </a:r>
            <a:r>
              <a:rPr lang="zh-CN" altLang="en-US" dirty="0"/>
              <a:t>：“中国特色</a:t>
            </a:r>
            <a:r>
              <a:rPr lang="zh-CN" altLang="en-US" dirty="0" smtClean="0"/>
              <a:t>社会</a:t>
            </a:r>
            <a:endParaRPr lang="en-US" altLang="zh-CN" dirty="0" smtClean="0"/>
          </a:p>
          <a:p>
            <a:pPr marL="0" indent="0">
              <a:buNone/>
            </a:pPr>
            <a:r>
              <a:rPr lang="zh-CN" altLang="en-US" dirty="0" smtClean="0"/>
              <a:t>主义</a:t>
            </a:r>
            <a:r>
              <a:rPr lang="zh-CN" altLang="en-US" dirty="0"/>
              <a:t>制度是当代中国</a:t>
            </a:r>
            <a:r>
              <a:rPr lang="zh-CN" altLang="en-US" dirty="0" smtClean="0"/>
              <a:t>发展</a:t>
            </a:r>
            <a:endParaRPr lang="en-US" altLang="zh-CN" dirty="0" smtClean="0"/>
          </a:p>
          <a:p>
            <a:pPr marL="0" indent="0">
              <a:buNone/>
            </a:pPr>
            <a:r>
              <a:rPr lang="zh-CN" altLang="en-US" dirty="0" smtClean="0"/>
              <a:t>进步</a:t>
            </a:r>
            <a:r>
              <a:rPr lang="zh-CN" altLang="en-US" dirty="0"/>
              <a:t>的根本制度保障，</a:t>
            </a:r>
            <a:r>
              <a:rPr lang="zh-CN" altLang="en-US" dirty="0" smtClean="0"/>
              <a:t>是</a:t>
            </a:r>
            <a:endParaRPr lang="en-US" altLang="zh-CN" dirty="0" smtClean="0"/>
          </a:p>
          <a:p>
            <a:pPr marL="0" indent="0">
              <a:buNone/>
            </a:pPr>
            <a:r>
              <a:rPr lang="zh-CN" altLang="en-US" dirty="0" smtClean="0"/>
              <a:t>具有</a:t>
            </a:r>
            <a:r>
              <a:rPr lang="zh-CN" altLang="en-US" dirty="0"/>
              <a:t>鲜明中国特色、</a:t>
            </a:r>
            <a:r>
              <a:rPr lang="zh-CN" altLang="en-US" dirty="0" smtClean="0"/>
              <a:t>明显</a:t>
            </a:r>
            <a:endParaRPr lang="en-US" altLang="zh-CN" dirty="0" smtClean="0"/>
          </a:p>
          <a:p>
            <a:pPr marL="0" indent="0">
              <a:buNone/>
            </a:pPr>
            <a:r>
              <a:rPr lang="zh-CN" altLang="en-US" dirty="0" smtClean="0"/>
              <a:t>制度</a:t>
            </a:r>
            <a:r>
              <a:rPr lang="zh-CN" altLang="en-US" dirty="0"/>
              <a:t>优势、强大自我</a:t>
            </a:r>
            <a:r>
              <a:rPr lang="zh-CN" altLang="en-US" dirty="0" smtClean="0"/>
              <a:t>完善</a:t>
            </a:r>
            <a:endParaRPr lang="en-US" altLang="zh-CN" dirty="0" smtClean="0"/>
          </a:p>
          <a:p>
            <a:pPr marL="0" indent="0">
              <a:buNone/>
            </a:pPr>
            <a:r>
              <a:rPr lang="zh-CN" altLang="en-US" dirty="0" smtClean="0"/>
              <a:t>能力</a:t>
            </a:r>
            <a:r>
              <a:rPr lang="zh-CN" altLang="en-US" dirty="0"/>
              <a:t>的先进制度。”</a:t>
            </a:r>
            <a:endParaRPr lang="en-US" altLang="zh-CN" dirty="0" smtClean="0"/>
          </a:p>
          <a:p>
            <a:pPr marL="0" indent="0">
              <a:buNone/>
            </a:pPr>
            <a:r>
              <a:rPr lang="zh-CN" altLang="en-US" dirty="0" smtClean="0">
                <a:solidFill>
                  <a:srgbClr val="7030A0"/>
                </a:solidFill>
              </a:rPr>
              <a:t>        </a:t>
            </a:r>
            <a:endParaRPr lang="zh-CN" altLang="en-US" dirty="0">
              <a:solidFill>
                <a:srgbClr val="7030A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412776"/>
            <a:ext cx="3816424"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9884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rmAutofit/>
          </a:bodyPr>
          <a:lstStyle/>
          <a:p>
            <a:pPr algn="l"/>
            <a:r>
              <a:rPr lang="zh-CN" altLang="en-US" sz="4000" dirty="0" smtClean="0">
                <a:solidFill>
                  <a:srgbClr val="FF0000"/>
                </a:solidFill>
              </a:rPr>
              <a:t>制度优势</a:t>
            </a:r>
            <a:endParaRPr lang="zh-CN" altLang="en-US" sz="4000" dirty="0">
              <a:solidFill>
                <a:srgbClr val="FF0000"/>
              </a:solidFill>
            </a:endParaRPr>
          </a:p>
        </p:txBody>
      </p:sp>
      <p:sp>
        <p:nvSpPr>
          <p:cNvPr id="3" name="内容占位符 2"/>
          <p:cNvSpPr>
            <a:spLocks noGrp="1"/>
          </p:cNvSpPr>
          <p:nvPr>
            <p:ph idx="1"/>
          </p:nvPr>
        </p:nvSpPr>
        <p:spPr>
          <a:xfrm>
            <a:off x="304800" y="1340768"/>
            <a:ext cx="8686800" cy="5112568"/>
          </a:xfrm>
        </p:spPr>
        <p:txBody>
          <a:bodyPr>
            <a:normAutofit fontScale="92500"/>
          </a:bodyPr>
          <a:lstStyle/>
          <a:p>
            <a:pPr marL="0" indent="0">
              <a:buNone/>
            </a:pPr>
            <a:r>
              <a:rPr lang="en-US" altLang="zh-CN" dirty="0" smtClean="0"/>
              <a:t>1</a:t>
            </a:r>
            <a:r>
              <a:rPr lang="zh-CN" altLang="en-US" dirty="0" smtClean="0"/>
              <a:t>、中国共产党</a:t>
            </a:r>
            <a:r>
              <a:rPr lang="zh-CN" altLang="en-US" dirty="0"/>
              <a:t>具有总揽全局、协调各方的领导优势。总揽全局、协调</a:t>
            </a:r>
            <a:r>
              <a:rPr lang="zh-CN" altLang="en-US" dirty="0" smtClean="0"/>
              <a:t>各方，</a:t>
            </a:r>
            <a:r>
              <a:rPr lang="zh-CN" altLang="en-US" dirty="0"/>
              <a:t>体现着中国特色社会主义政治制度的</a:t>
            </a:r>
            <a:r>
              <a:rPr lang="zh-CN" altLang="en-US" dirty="0" smtClean="0"/>
              <a:t>优势。</a:t>
            </a:r>
            <a:endParaRPr lang="en-US" altLang="zh-CN" dirty="0" smtClean="0"/>
          </a:p>
          <a:p>
            <a:pPr marL="0" indent="0">
              <a:buNone/>
            </a:pPr>
            <a:r>
              <a:rPr lang="en-US" altLang="zh-CN" dirty="0" smtClean="0">
                <a:solidFill>
                  <a:srgbClr val="002060"/>
                </a:solidFill>
              </a:rPr>
              <a:t>2</a:t>
            </a:r>
            <a:r>
              <a:rPr lang="zh-CN" altLang="en-US" dirty="0">
                <a:solidFill>
                  <a:srgbClr val="002060"/>
                </a:solidFill>
              </a:rPr>
              <a:t>、中国特色社会主义民主政治制度具有凝聚民心民智民力的</a:t>
            </a:r>
            <a:r>
              <a:rPr lang="zh-CN" altLang="en-US" dirty="0" smtClean="0">
                <a:solidFill>
                  <a:srgbClr val="002060"/>
                </a:solidFill>
              </a:rPr>
              <a:t>优势。</a:t>
            </a:r>
            <a:endParaRPr lang="en-US" altLang="zh-CN" dirty="0" smtClean="0">
              <a:solidFill>
                <a:srgbClr val="002060"/>
              </a:solidFill>
            </a:endParaRPr>
          </a:p>
          <a:p>
            <a:pPr marL="0" indent="0">
              <a:buNone/>
            </a:pPr>
            <a:r>
              <a:rPr lang="en-US" altLang="zh-CN" dirty="0" smtClean="0">
                <a:solidFill>
                  <a:srgbClr val="7030A0"/>
                </a:solidFill>
              </a:rPr>
              <a:t>3</a:t>
            </a:r>
            <a:r>
              <a:rPr lang="zh-CN" altLang="en-US" dirty="0" smtClean="0">
                <a:solidFill>
                  <a:srgbClr val="7030A0"/>
                </a:solidFill>
              </a:rPr>
              <a:t>、有利于</a:t>
            </a:r>
            <a:r>
              <a:rPr lang="zh-CN" altLang="en-US" dirty="0">
                <a:solidFill>
                  <a:srgbClr val="7030A0"/>
                </a:solidFill>
              </a:rPr>
              <a:t>实现民主与效率的统一；有利于解放生产力和发展生产力、推动经济发展和社会进步；有利于维护社会公平正义、促进全体人民共同富裕；有利于有效应对各种风险和挑战、维护社会秩序和社会稳定；有利于维护民族团结和国家统一。</a:t>
            </a:r>
          </a:p>
        </p:txBody>
      </p:sp>
    </p:spTree>
    <p:extLst>
      <p:ext uri="{BB962C8B-B14F-4D97-AF65-F5344CB8AC3E}">
        <p14:creationId xmlns:p14="http://schemas.microsoft.com/office/powerpoint/2010/main" val="1230068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332656"/>
            <a:ext cx="8229600" cy="5953864"/>
          </a:xfrm>
        </p:spPr>
        <p:txBody>
          <a:bodyPr>
            <a:normAutofit lnSpcReduction="10000"/>
          </a:bodyPr>
          <a:lstStyle/>
          <a:p>
            <a:pPr marL="0" indent="0">
              <a:buNone/>
            </a:pPr>
            <a:r>
              <a:rPr lang="en-US" altLang="zh-CN" dirty="0" smtClean="0">
                <a:latin typeface="华文楷体" panose="02010600040101010101" pitchFamily="2" charset="-122"/>
                <a:ea typeface="华文楷体" panose="02010600040101010101" pitchFamily="2" charset="-122"/>
              </a:rPr>
              <a:t>4</a:t>
            </a:r>
            <a:r>
              <a:rPr lang="zh-CN" altLang="en-US" dirty="0" smtClean="0">
                <a:latin typeface="华文楷体" panose="02010600040101010101" pitchFamily="2" charset="-122"/>
                <a:ea typeface="华文楷体" panose="02010600040101010101" pitchFamily="2" charset="-122"/>
              </a:rPr>
              <a:t>、集中</a:t>
            </a:r>
            <a:r>
              <a:rPr lang="zh-CN" altLang="en-US" dirty="0">
                <a:latin typeface="华文楷体" panose="02010600040101010101" pitchFamily="2" charset="-122"/>
                <a:ea typeface="华文楷体" panose="02010600040101010101" pitchFamily="2" charset="-122"/>
              </a:rPr>
              <a:t>力量办大事，是中国特色社会主义制度的重要特征和重大优势</a:t>
            </a:r>
            <a:r>
              <a:rPr lang="zh-CN" altLang="en-US" dirty="0" smtClean="0">
                <a:latin typeface="华文楷体" panose="02010600040101010101" pitchFamily="2" charset="-122"/>
                <a:ea typeface="华文楷体" panose="02010600040101010101" pitchFamily="2" charset="-122"/>
              </a:rPr>
              <a:t>。从中国</a:t>
            </a:r>
            <a:r>
              <a:rPr lang="zh-CN" altLang="en-US" dirty="0">
                <a:latin typeface="华文楷体" panose="02010600040101010101" pitchFamily="2" charset="-122"/>
                <a:ea typeface="华文楷体" panose="02010600040101010101" pitchFamily="2" charset="-122"/>
              </a:rPr>
              <a:t>第一颗原子弹</a:t>
            </a:r>
            <a:r>
              <a:rPr lang="zh-CN" altLang="en-US" dirty="0" smtClean="0">
                <a:latin typeface="华文楷体" panose="02010600040101010101" pitchFamily="2" charset="-122"/>
                <a:ea typeface="华文楷体" panose="02010600040101010101" pitchFamily="2" charset="-122"/>
              </a:rPr>
              <a:t>研制、“南水北调”</a:t>
            </a:r>
            <a:r>
              <a:rPr lang="zh-CN" altLang="en-US" dirty="0">
                <a:latin typeface="华文楷体" panose="02010600040101010101" pitchFamily="2" charset="-122"/>
                <a:ea typeface="华文楷体" panose="02010600040101010101" pitchFamily="2" charset="-122"/>
              </a:rPr>
              <a:t>工程、高速公路和铁路网建设工程到航空航天工程等特大建设项目取得的成就，都是国家层面实施的重大项目，这些项目的成功为中国社会经济发展奠定了坚实基础，充分展示了中国特色社会主义制度集中力量办大事的优势</a:t>
            </a:r>
            <a:r>
              <a:rPr lang="zh-CN" altLang="en-US"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marL="0" indent="0">
              <a:buNone/>
            </a:pPr>
            <a:r>
              <a:rPr lang="en-US" altLang="zh-CN" dirty="0">
                <a:solidFill>
                  <a:srgbClr val="002060"/>
                </a:solidFill>
                <a:latin typeface="华文楷体" panose="02010600040101010101" pitchFamily="2" charset="-122"/>
                <a:ea typeface="华文楷体" panose="02010600040101010101" pitchFamily="2" charset="-122"/>
              </a:rPr>
              <a:t>5</a:t>
            </a:r>
            <a:r>
              <a:rPr lang="zh-CN" altLang="en-US" dirty="0">
                <a:solidFill>
                  <a:srgbClr val="002060"/>
                </a:solidFill>
                <a:latin typeface="华文楷体" panose="02010600040101010101" pitchFamily="2" charset="-122"/>
                <a:ea typeface="华文楷体" panose="02010600040101010101" pitchFamily="2" charset="-122"/>
              </a:rPr>
              <a:t>、中国国家治理结构和决策体制在政治动员、力量整合、政策推进等方面都具有很强的优势，从而使得国家可以集中力量在一些重要领域实现突破。</a:t>
            </a:r>
          </a:p>
          <a:p>
            <a:pPr marL="0" indent="0">
              <a:buNone/>
            </a:pPr>
            <a:endParaRPr lang="zh-CN" altLang="en-US" dirty="0">
              <a:solidFill>
                <a:srgbClr val="002060"/>
              </a:solidFill>
            </a:endParaRPr>
          </a:p>
        </p:txBody>
      </p:sp>
    </p:spTree>
    <p:extLst>
      <p:ext uri="{BB962C8B-B14F-4D97-AF65-F5344CB8AC3E}">
        <p14:creationId xmlns:p14="http://schemas.microsoft.com/office/powerpoint/2010/main" val="2537794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a:t>结论</a:t>
            </a:r>
          </a:p>
        </p:txBody>
      </p:sp>
      <p:sp>
        <p:nvSpPr>
          <p:cNvPr id="3" name="内容占位符 2"/>
          <p:cNvSpPr>
            <a:spLocks noGrp="1"/>
          </p:cNvSpPr>
          <p:nvPr>
            <p:ph idx="1"/>
          </p:nvPr>
        </p:nvSpPr>
        <p:spPr/>
        <p:txBody>
          <a:bodyPr/>
          <a:lstStyle/>
          <a:p>
            <a:pPr marL="0" indent="0">
              <a:buNone/>
            </a:pPr>
            <a:r>
              <a:rPr lang="zh-CN" altLang="en-US" dirty="0" smtClean="0"/>
              <a:t>        </a:t>
            </a:r>
            <a:r>
              <a:rPr lang="zh-CN" altLang="en-US" dirty="0" smtClean="0">
                <a:solidFill>
                  <a:srgbClr val="FFC000"/>
                </a:solidFill>
              </a:rPr>
              <a:t>制度</a:t>
            </a:r>
            <a:r>
              <a:rPr lang="zh-CN" altLang="en-US" dirty="0">
                <a:solidFill>
                  <a:srgbClr val="FFC000"/>
                </a:solidFill>
              </a:rPr>
              <a:t>自信是对中国特色社会主义制度具有制度优势的自信。坚持制度自信就是要相信社会主义制度具有巨大优越性，相信社会主义制度能够推动发展、维护稳定，能够保障人民群众的自由平等权利和人身财产权利。</a:t>
            </a:r>
          </a:p>
          <a:p>
            <a:pPr marL="0" indent="0">
              <a:buNone/>
            </a:pPr>
            <a:endParaRPr lang="zh-CN" alt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94175"/>
            <a:ext cx="914400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536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rPr>
              <a:t>四、</a:t>
            </a:r>
            <a:r>
              <a:rPr lang="zh-CN" altLang="en-US" smtClean="0">
                <a:solidFill>
                  <a:srgbClr val="FF0000"/>
                </a:solidFill>
              </a:rPr>
              <a:t>文化自信那里来？</a:t>
            </a:r>
            <a:endParaRPr lang="zh-CN" altLang="en-US" dirty="0">
              <a:solidFill>
                <a:srgbClr val="FF0000"/>
              </a:solidFill>
            </a:endParaRPr>
          </a:p>
        </p:txBody>
      </p:sp>
      <p:sp>
        <p:nvSpPr>
          <p:cNvPr id="3" name="内容占位符 2"/>
          <p:cNvSpPr>
            <a:spLocks noGrp="1"/>
          </p:cNvSpPr>
          <p:nvPr>
            <p:ph idx="1"/>
          </p:nvPr>
        </p:nvSpPr>
        <p:spPr/>
        <p:txBody>
          <a:bodyPr/>
          <a:lstStyle/>
          <a:p>
            <a:pPr marL="0" indent="0">
              <a:buNone/>
            </a:pPr>
            <a:r>
              <a:rPr lang="zh-CN" altLang="en-US" dirty="0" smtClean="0"/>
              <a:t>       文化</a:t>
            </a:r>
            <a:r>
              <a:rPr lang="zh-CN" altLang="en-US" dirty="0"/>
              <a:t>自信是对中国特色社会主义文化先进性的自信。坚持文化自信就是要激发党和人民对中华优秀传统文化的历史自豪感，在全社会形成对社会主义核心价值观的普遍共识和价值认同</a:t>
            </a:r>
            <a:r>
              <a:rPr lang="zh-CN" altLang="en-US" dirty="0" smtClean="0"/>
              <a:t>。</a:t>
            </a:r>
            <a:endParaRPr lang="en-US" altLang="zh-CN" dirty="0" smtClean="0"/>
          </a:p>
          <a:p>
            <a:pPr marL="0" indent="0">
              <a:buNone/>
            </a:pPr>
            <a:endParaRPr lang="en-US" altLang="zh-CN" dirty="0"/>
          </a:p>
          <a:p>
            <a:pPr marL="0" indent="0">
              <a:buNone/>
            </a:pP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293096"/>
            <a:ext cx="8496944"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2228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8229600" cy="1143000"/>
          </a:xfrm>
        </p:spPr>
        <p:txBody>
          <a:bodyPr>
            <a:normAutofit/>
          </a:bodyPr>
          <a:lstStyle/>
          <a:p>
            <a:pPr algn="l"/>
            <a:r>
              <a:rPr lang="zh-CN" altLang="en-US" sz="4000" dirty="0" smtClean="0">
                <a:solidFill>
                  <a:srgbClr val="C00000"/>
                </a:solidFill>
              </a:rPr>
              <a:t>我们的文化底蕴</a:t>
            </a:r>
            <a:endParaRPr lang="zh-CN" altLang="en-US" sz="4000" dirty="0">
              <a:solidFill>
                <a:srgbClr val="C00000"/>
              </a:solidFill>
            </a:endParaRPr>
          </a:p>
        </p:txBody>
      </p:sp>
      <p:sp>
        <p:nvSpPr>
          <p:cNvPr id="3" name="内容占位符 2"/>
          <p:cNvSpPr>
            <a:spLocks noGrp="1"/>
          </p:cNvSpPr>
          <p:nvPr>
            <p:ph idx="1"/>
          </p:nvPr>
        </p:nvSpPr>
        <p:spPr>
          <a:xfrm>
            <a:off x="457200" y="1340768"/>
            <a:ext cx="8229600" cy="4945752"/>
          </a:xfrm>
        </p:spPr>
        <p:txBody>
          <a:bodyPr>
            <a:normAutofit/>
          </a:bodyPr>
          <a:lstStyle/>
          <a:p>
            <a:pPr marL="0" indent="0">
              <a:buNone/>
            </a:pPr>
            <a:r>
              <a:rPr lang="zh-CN" altLang="en-US" b="1" dirty="0" smtClean="0">
                <a:solidFill>
                  <a:srgbClr val="002060"/>
                </a:solidFill>
                <a:latin typeface="仿宋_GB2312" panose="02010609030101010101" pitchFamily="49" charset="-122"/>
                <a:ea typeface="仿宋_GB2312" panose="02010609030101010101" pitchFamily="49" charset="-122"/>
              </a:rPr>
              <a:t>（一）</a:t>
            </a:r>
            <a:r>
              <a:rPr lang="zh-CN" altLang="en-US" b="1" dirty="0">
                <a:solidFill>
                  <a:srgbClr val="002060"/>
                </a:solidFill>
                <a:latin typeface="仿宋_GB2312" panose="02010609030101010101" pitchFamily="49" charset="-122"/>
                <a:ea typeface="仿宋_GB2312" panose="02010609030101010101" pitchFamily="49" charset="-122"/>
              </a:rPr>
              <a:t>我们的文化</a:t>
            </a:r>
            <a:r>
              <a:rPr lang="zh-CN" altLang="en-US" b="1" dirty="0" smtClean="0">
                <a:solidFill>
                  <a:srgbClr val="002060"/>
                </a:solidFill>
                <a:latin typeface="仿宋_GB2312" panose="02010609030101010101" pitchFamily="49" charset="-122"/>
                <a:ea typeface="仿宋_GB2312" panose="02010609030101010101" pitchFamily="49" charset="-122"/>
              </a:rPr>
              <a:t>自信来源于</a:t>
            </a:r>
            <a:r>
              <a:rPr lang="en-US" altLang="zh-CN" b="1" dirty="0">
                <a:solidFill>
                  <a:srgbClr val="002060"/>
                </a:solidFill>
                <a:latin typeface="仿宋_GB2312" panose="02010609030101010101" pitchFamily="49" charset="-122"/>
                <a:ea typeface="仿宋_GB2312" panose="02010609030101010101" pitchFamily="49" charset="-122"/>
              </a:rPr>
              <a:t>5000</a:t>
            </a:r>
            <a:r>
              <a:rPr lang="zh-CN" altLang="en-US" b="1" dirty="0">
                <a:solidFill>
                  <a:srgbClr val="002060"/>
                </a:solidFill>
                <a:latin typeface="仿宋_GB2312" panose="02010609030101010101" pitchFamily="49" charset="-122"/>
                <a:ea typeface="仿宋_GB2312" panose="02010609030101010101" pitchFamily="49" charset="-122"/>
              </a:rPr>
              <a:t>多年文明发展中孕育的中华优秀传统文化</a:t>
            </a:r>
            <a:r>
              <a:rPr lang="zh-CN" altLang="en-US" b="1" dirty="0" smtClean="0">
                <a:solidFill>
                  <a:srgbClr val="002060"/>
                </a:solidFill>
                <a:latin typeface="仿宋_GB2312" panose="02010609030101010101" pitchFamily="49" charset="-122"/>
                <a:ea typeface="仿宋_GB2312" panose="02010609030101010101" pitchFamily="49" charset="-122"/>
              </a:rPr>
              <a:t>。</a:t>
            </a:r>
            <a:r>
              <a:rPr lang="zh-CN" altLang="en-US" b="1" dirty="0" smtClean="0">
                <a:solidFill>
                  <a:srgbClr val="002060"/>
                </a:solidFill>
                <a:latin typeface="仿宋_GB2312" panose="02010609030101010101" pitchFamily="49" charset="-122"/>
                <a:ea typeface="仿宋_GB2312" panose="02010609030101010101" pitchFamily="49" charset="-122"/>
              </a:rPr>
              <a:t>在四大文明古国</a:t>
            </a:r>
            <a:r>
              <a:rPr lang="zh-CN" altLang="en-US" b="1" dirty="0" smtClean="0">
                <a:solidFill>
                  <a:srgbClr val="002060"/>
                </a:solidFill>
                <a:latin typeface="仿宋_GB2312" panose="02010609030101010101" pitchFamily="49" charset="-122"/>
                <a:ea typeface="仿宋_GB2312" panose="02010609030101010101" pitchFamily="49" charset="-122"/>
              </a:rPr>
              <a:t>中唯一传承下来的中国</a:t>
            </a:r>
            <a:r>
              <a:rPr lang="zh-CN" altLang="en-US" b="1" dirty="0">
                <a:solidFill>
                  <a:srgbClr val="002060"/>
                </a:solidFill>
                <a:latin typeface="仿宋_GB2312" panose="02010609030101010101" pitchFamily="49" charset="-122"/>
                <a:ea typeface="仿宋_GB2312" panose="02010609030101010101" pitchFamily="49" charset="-122"/>
              </a:rPr>
              <a:t>优秀传统文化，可以为治国理政提供有益启示，也可以为道德建设提供有益启发</a:t>
            </a:r>
            <a:r>
              <a:rPr lang="zh-CN" altLang="en-US" b="1" dirty="0" smtClean="0">
                <a:solidFill>
                  <a:srgbClr val="002060"/>
                </a:solidFill>
                <a:latin typeface="仿宋_GB2312" panose="02010609030101010101" pitchFamily="49" charset="-122"/>
                <a:ea typeface="仿宋_GB2312" panose="02010609030101010101" pitchFamily="49" charset="-122"/>
              </a:rPr>
              <a:t>。</a:t>
            </a:r>
            <a:endParaRPr lang="zh-CN" altLang="en-US" dirty="0"/>
          </a:p>
        </p:txBody>
      </p:sp>
    </p:spTree>
    <p:extLst>
      <p:ext uri="{BB962C8B-B14F-4D97-AF65-F5344CB8AC3E}">
        <p14:creationId xmlns:p14="http://schemas.microsoft.com/office/powerpoint/2010/main" val="179463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548680"/>
            <a:ext cx="8229600" cy="5737840"/>
          </a:xfrm>
        </p:spPr>
        <p:txBody>
          <a:bodyPr/>
          <a:lstStyle/>
          <a:p>
            <a:pPr marL="0" indent="0">
              <a:buNone/>
            </a:pPr>
            <a:r>
              <a:rPr lang="zh-CN" altLang="en-US" dirty="0" smtClean="0"/>
              <a:t>（二）中国共产党</a:t>
            </a:r>
            <a:r>
              <a:rPr lang="zh-CN" altLang="en-US" dirty="0"/>
              <a:t>人始终是中国优秀传统文化的忠实继承者和弘扬者，</a:t>
            </a:r>
            <a:r>
              <a:rPr lang="en-US" altLang="zh-CN" dirty="0"/>
              <a:t>95</a:t>
            </a:r>
            <a:r>
              <a:rPr lang="zh-CN" altLang="en-US" dirty="0"/>
              <a:t>年来，中国共产党人一直致力于马克思主义与中国优秀传统文化相融合，创造马克思主义的民族形式，形成具有中国特色、中国作风、中国气派的马克思主义理论，用中国化了的马克思主义领导中国人民实现中华民族由不断衰落到根本扭转命运、持续走向繁荣富强的伟大飞跃。</a:t>
            </a:r>
          </a:p>
        </p:txBody>
      </p:sp>
    </p:spTree>
    <p:extLst>
      <p:ext uri="{BB962C8B-B14F-4D97-AF65-F5344CB8AC3E}">
        <p14:creationId xmlns:p14="http://schemas.microsoft.com/office/powerpoint/2010/main" val="1767025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404664"/>
            <a:ext cx="8229600" cy="5881856"/>
          </a:xfrm>
        </p:spPr>
        <p:txBody>
          <a:bodyPr>
            <a:normAutofit/>
          </a:bodyPr>
          <a:lstStyle/>
          <a:p>
            <a:pPr marL="0" indent="0">
              <a:buNone/>
            </a:pPr>
            <a:r>
              <a:rPr lang="zh-CN" altLang="en-US" dirty="0" smtClean="0"/>
              <a:t>（三）中国</a:t>
            </a:r>
            <a:r>
              <a:rPr lang="zh-CN" altLang="en-US" dirty="0"/>
              <a:t>革命、建设、改革的伟大实践，创造了人类社会发展史上惊天动地的发展奇迹，让中华文明在现代化进程中焕发出新的绚丽光彩，使中华民族焕发出新的蓬勃生机。这种伟大实践本身也孕育了绚丽多彩的革命文化和社会主义先进文化，积淀着中华民族最深层的精神追求，代表着中华民族独特的精神标识</a:t>
            </a:r>
            <a:r>
              <a:rPr lang="zh-CN" altLang="en-US" dirty="0" smtClean="0"/>
              <a:t>。</a:t>
            </a:r>
            <a:endParaRPr lang="en-US" altLang="zh-CN" dirty="0" smtClean="0"/>
          </a:p>
          <a:p>
            <a:pPr marL="0" indent="0">
              <a:buNone/>
            </a:pPr>
            <a:r>
              <a:rPr lang="zh-CN" altLang="en-US" dirty="0" smtClean="0"/>
              <a:t>“</a:t>
            </a:r>
            <a:r>
              <a:rPr lang="zh-CN" altLang="en-US" dirty="0"/>
              <a:t>欲信人者，必先自信。</a:t>
            </a:r>
            <a:r>
              <a:rPr lang="zh-CN" altLang="en-US" dirty="0" smtClean="0"/>
              <a:t>”</a:t>
            </a:r>
            <a:endParaRPr lang="zh-CN" altLang="en-US" dirty="0"/>
          </a:p>
        </p:txBody>
      </p:sp>
    </p:spTree>
    <p:extLst>
      <p:ext uri="{BB962C8B-B14F-4D97-AF65-F5344CB8AC3E}">
        <p14:creationId xmlns:p14="http://schemas.microsoft.com/office/powerpoint/2010/main" val="3258529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77072"/>
            <a:ext cx="8856984"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内容占位符 1"/>
          <p:cNvSpPr>
            <a:spLocks noGrp="1"/>
          </p:cNvSpPr>
          <p:nvPr>
            <p:ph idx="1"/>
          </p:nvPr>
        </p:nvSpPr>
        <p:spPr>
          <a:xfrm>
            <a:off x="304800" y="548680"/>
            <a:ext cx="8686800" cy="5531445"/>
          </a:xfrm>
        </p:spPr>
        <p:txBody>
          <a:bodyPr/>
          <a:lstStyle/>
          <a:p>
            <a:pPr marL="0" indent="0">
              <a:buNone/>
            </a:pPr>
            <a:r>
              <a:rPr lang="zh-CN" altLang="en-US" sz="4000" smtClean="0">
                <a:solidFill>
                  <a:srgbClr val="7030A0"/>
                </a:solidFill>
              </a:rPr>
              <a:t>习语</a:t>
            </a:r>
            <a:r>
              <a:rPr lang="zh-CN" altLang="en-US" sz="4000">
                <a:solidFill>
                  <a:srgbClr val="7030A0"/>
                </a:solidFill>
              </a:rPr>
              <a:t>近</a:t>
            </a:r>
            <a:r>
              <a:rPr lang="zh-CN" altLang="en-US" sz="4000" smtClean="0">
                <a:solidFill>
                  <a:srgbClr val="7030A0"/>
                </a:solidFill>
              </a:rPr>
              <a:t>人：</a:t>
            </a:r>
            <a:endParaRPr lang="zh-CN" altLang="en-US" sz="4000" dirty="0">
              <a:solidFill>
                <a:srgbClr val="7030A0"/>
              </a:solidFill>
            </a:endParaRPr>
          </a:p>
          <a:p>
            <a:pPr marL="0" indent="0">
              <a:buNone/>
            </a:pPr>
            <a:r>
              <a:rPr lang="zh-CN" altLang="en-US" sz="3600" dirty="0" smtClean="0">
                <a:solidFill>
                  <a:srgbClr val="002060"/>
                </a:solidFill>
              </a:rPr>
              <a:t>“</a:t>
            </a:r>
            <a:r>
              <a:rPr lang="zh-CN" altLang="en-US" sz="3600" dirty="0">
                <a:solidFill>
                  <a:srgbClr val="002060"/>
                </a:solidFill>
              </a:rPr>
              <a:t>全党要坚定道路自信、理论自信、制度自信、文化自信。当今世界，要说哪个政党、哪个国家、哪个民族能够自信的话，那中国共产党、中华人民共和国、中华民族是最有理由自信的。”</a:t>
            </a:r>
          </a:p>
        </p:txBody>
      </p:sp>
    </p:spTree>
    <p:extLst>
      <p:ext uri="{BB962C8B-B14F-4D97-AF65-F5344CB8AC3E}">
        <p14:creationId xmlns:p14="http://schemas.microsoft.com/office/powerpoint/2010/main" val="3494421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solidFill>
                  <a:srgbClr val="FF0000"/>
                </a:solidFill>
              </a:rPr>
              <a:t>重大</a:t>
            </a:r>
            <a:r>
              <a:rPr lang="zh-CN" altLang="en-US" dirty="0">
                <a:solidFill>
                  <a:srgbClr val="FF0000"/>
                </a:solidFill>
              </a:rPr>
              <a:t>意义</a:t>
            </a:r>
          </a:p>
        </p:txBody>
      </p:sp>
      <p:sp>
        <p:nvSpPr>
          <p:cNvPr id="3" name="内容占位符 2"/>
          <p:cNvSpPr>
            <a:spLocks noGrp="1"/>
          </p:cNvSpPr>
          <p:nvPr>
            <p:ph idx="1"/>
          </p:nvPr>
        </p:nvSpPr>
        <p:spPr/>
        <p:txBody>
          <a:bodyPr/>
          <a:lstStyle/>
          <a:p>
            <a:pPr marL="0" indent="0">
              <a:buNone/>
            </a:pPr>
            <a:r>
              <a:rPr lang="zh-CN" altLang="en-US" dirty="0" smtClean="0"/>
              <a:t>        </a:t>
            </a:r>
            <a:r>
              <a:rPr lang="en-US" altLang="zh-CN" dirty="0" smtClean="0"/>
              <a:t>1</a:t>
            </a:r>
            <a:r>
              <a:rPr lang="zh-CN" altLang="en-US" dirty="0" smtClean="0"/>
              <a:t>、文化</a:t>
            </a:r>
            <a:r>
              <a:rPr lang="zh-CN" altLang="en-US" dirty="0"/>
              <a:t>自信是实现中国梦的“加速度”，是弘扬中国精神的“源动力”，是凝聚中国力量的“向心力”，是坚持中国道路的“稳定力”。“自信人生二百年，会当水击三千里”。只要在中国共产党的正确领导下，不忘初心，继续前进，始终坚持“四个自信”，中华民族伟大复兴的中国梦一定能够实现。</a:t>
            </a:r>
          </a:p>
          <a:p>
            <a:endParaRPr lang="zh-CN" altLang="en-US" dirty="0"/>
          </a:p>
          <a:p>
            <a:endParaRPr lang="zh-CN" altLang="en-US" dirty="0"/>
          </a:p>
        </p:txBody>
      </p:sp>
    </p:spTree>
    <p:extLst>
      <p:ext uri="{BB962C8B-B14F-4D97-AF65-F5344CB8AC3E}">
        <p14:creationId xmlns:p14="http://schemas.microsoft.com/office/powerpoint/2010/main" val="1307600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buNone/>
            </a:pPr>
            <a:r>
              <a:rPr lang="en-US" altLang="zh-CN" dirty="0" smtClean="0"/>
              <a:t>2</a:t>
            </a:r>
            <a:r>
              <a:rPr lang="zh-CN" altLang="en-US" dirty="0" smtClean="0"/>
              <a:t>、在</a:t>
            </a:r>
            <a:r>
              <a:rPr lang="zh-CN" altLang="en-US" dirty="0"/>
              <a:t>社会主义文化强国的路上，坚持文化自信，有助于增强中国人民屹立于世界民族之林的信心，有助于增添中国傲立于国际社会的底气，有助于提升共产党人用中国理论解决中国问题的豪气。  　　</a:t>
            </a:r>
          </a:p>
          <a:p>
            <a:endParaRPr lang="zh-CN" altLang="en-US" dirty="0"/>
          </a:p>
        </p:txBody>
      </p:sp>
    </p:spTree>
    <p:extLst>
      <p:ext uri="{BB962C8B-B14F-4D97-AF65-F5344CB8AC3E}">
        <p14:creationId xmlns:p14="http://schemas.microsoft.com/office/powerpoint/2010/main" val="55394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华文隶书" panose="02010800040101010101" pitchFamily="2" charset="-122"/>
                <a:ea typeface="华文隶书" panose="02010800040101010101" pitchFamily="2" charset="-122"/>
              </a:rPr>
              <a:t>五、四个自信的相互关系</a:t>
            </a:r>
            <a:endParaRPr lang="zh-CN" altLang="en-US" dirty="0">
              <a:solidFill>
                <a:srgbClr val="FF0000"/>
              </a:solidFill>
              <a:latin typeface="华文隶书" panose="02010800040101010101" pitchFamily="2" charset="-122"/>
              <a:ea typeface="华文隶书" panose="02010800040101010101" pitchFamily="2" charset="-122"/>
            </a:endParaRPr>
          </a:p>
        </p:txBody>
      </p:sp>
      <p:sp>
        <p:nvSpPr>
          <p:cNvPr id="3" name="内容占位符 2"/>
          <p:cNvSpPr>
            <a:spLocks noGrp="1"/>
          </p:cNvSpPr>
          <p:nvPr>
            <p:ph idx="1"/>
          </p:nvPr>
        </p:nvSpPr>
        <p:spPr>
          <a:xfrm>
            <a:off x="457200" y="1412776"/>
            <a:ext cx="8229600" cy="4873744"/>
          </a:xfrm>
        </p:spPr>
        <p:txBody>
          <a:bodyPr>
            <a:normAutofit fontScale="92500" lnSpcReduction="10000"/>
          </a:bodyPr>
          <a:lstStyle/>
          <a:p>
            <a:pPr marL="0" indent="0">
              <a:buNone/>
            </a:pPr>
            <a:r>
              <a:rPr lang="zh-CN" altLang="en-US" dirty="0" smtClean="0">
                <a:latin typeface="Dotum" panose="020B0600000101010101" pitchFamily="34" charset="-127"/>
                <a:ea typeface="Dotum" panose="020B0600000101010101" pitchFamily="34" charset="-127"/>
              </a:rPr>
              <a:t>      “四个自信”</a:t>
            </a:r>
            <a:r>
              <a:rPr lang="zh-CN" altLang="en-US" dirty="0">
                <a:latin typeface="Dotum" panose="020B0600000101010101" pitchFamily="34" charset="-127"/>
                <a:ea typeface="Dotum" panose="020B0600000101010101" pitchFamily="34" charset="-127"/>
              </a:rPr>
              <a:t>是一个有机统一体，既相对独立，又相辅相成。文化自信是更基础、更广泛、更深厚的自信，道路自信、理论自信、制度自信，是文化自信的具体表现。作为一个国家、一个民族的灵魂、信仰、信念，文化自信是支撑道路自信、理论自信、制度自信的基础，并且渗透于道路自信、理论自信、制度自信之中，如果缺乏文化自信，道路自信、理论自信、制度自信就很难支撑起来。只有坚持文化自信，才能进一步做到道路自信、理论自信和制度自信，也只有坚定文化自信，才能推动社会主义文化的繁荣兴盛。</a:t>
            </a:r>
          </a:p>
        </p:txBody>
      </p:sp>
    </p:spTree>
    <p:extLst>
      <p:ext uri="{BB962C8B-B14F-4D97-AF65-F5344CB8AC3E}">
        <p14:creationId xmlns:p14="http://schemas.microsoft.com/office/powerpoint/2010/main" val="1250747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15616" y="2967335"/>
            <a:ext cx="7344815" cy="923330"/>
          </a:xfrm>
          <a:prstGeom prst="rect">
            <a:avLst/>
          </a:prstGeom>
          <a:noFill/>
          <a:scene3d>
            <a:camera prst="perspectiveHeroicExtremeRightFacing"/>
            <a:lightRig rig="threePt" dir="t"/>
          </a:scene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谢谢您的聆听</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81089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620688"/>
            <a:ext cx="8686800" cy="5030019"/>
          </a:xfrm>
        </p:spPr>
        <p:txBody>
          <a:bodyPr/>
          <a:lstStyle/>
          <a:p>
            <a:pPr marL="0" indent="0">
              <a:buNone/>
            </a:pPr>
            <a:r>
              <a:rPr lang="zh-CN" altLang="en-US" dirty="0" smtClean="0">
                <a:solidFill>
                  <a:srgbClr val="002060"/>
                </a:solidFill>
              </a:rPr>
              <a:t>习</a:t>
            </a:r>
            <a:r>
              <a:rPr lang="zh-CN" altLang="en-US" dirty="0">
                <a:solidFill>
                  <a:srgbClr val="002060"/>
                </a:solidFill>
              </a:rPr>
              <a:t>近平总书记在党的十九大报告中强调，“全党要更加自觉地增强道路自信、理论自信、制度自信、文化自信。”“四个自信”是中国特色社会主义的重大理论创新，也是实现中华民族伟大复兴中国梦的精神动力。那么，中国共产党人为什么能够拥有“四个自信”？</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3021"/>
            <a:ext cx="9144000" cy="274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4303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5400" dirty="0">
                <a:solidFill>
                  <a:srgbClr val="C00000"/>
                </a:solidFill>
              </a:rPr>
              <a:t>一、道路自信从那里来？</a:t>
            </a:r>
          </a:p>
        </p:txBody>
      </p:sp>
      <p:sp>
        <p:nvSpPr>
          <p:cNvPr id="3" name="内容占位符 2"/>
          <p:cNvSpPr>
            <a:spLocks noGrp="1"/>
          </p:cNvSpPr>
          <p:nvPr>
            <p:ph idx="1"/>
          </p:nvPr>
        </p:nvSpPr>
        <p:spPr>
          <a:xfrm>
            <a:off x="0" y="1412776"/>
            <a:ext cx="9036496" cy="5112568"/>
          </a:xfrm>
        </p:spPr>
        <p:txBody>
          <a:bodyPr/>
          <a:lstStyle/>
          <a:p>
            <a:pPr marL="0" indent="0">
              <a:buNone/>
            </a:pPr>
            <a:r>
              <a:rPr lang="zh-CN" altLang="en-US" sz="4000" dirty="0" smtClean="0">
                <a:solidFill>
                  <a:srgbClr val="00B050"/>
                </a:solidFill>
                <a:latin typeface="+mj-ea"/>
                <a:ea typeface="+mj-ea"/>
              </a:rPr>
              <a:t>（一）道路抉择</a:t>
            </a:r>
            <a:endParaRPr lang="en-US" altLang="zh-CN" dirty="0" smtClean="0">
              <a:solidFill>
                <a:srgbClr val="002060"/>
              </a:solidFill>
            </a:endParaRPr>
          </a:p>
          <a:p>
            <a:pPr marL="0" indent="0">
              <a:buNone/>
            </a:pPr>
            <a:r>
              <a:rPr lang="zh-CN" altLang="en-US" dirty="0" smtClean="0">
                <a:solidFill>
                  <a:srgbClr val="002060"/>
                </a:solidFill>
              </a:rPr>
              <a:t>从</a:t>
            </a:r>
            <a:r>
              <a:rPr lang="en-US" altLang="zh-CN" dirty="0" smtClean="0">
                <a:solidFill>
                  <a:srgbClr val="002060"/>
                </a:solidFill>
              </a:rPr>
              <a:t>1840</a:t>
            </a:r>
            <a:r>
              <a:rPr lang="zh-CN" altLang="en-US" dirty="0" smtClean="0">
                <a:solidFill>
                  <a:srgbClr val="002060"/>
                </a:solidFill>
              </a:rPr>
              <a:t>年鸦片战争中国沦为半封建半殖民地国家</a:t>
            </a:r>
            <a:endParaRPr lang="en-US" altLang="zh-CN" dirty="0" smtClean="0">
              <a:solidFill>
                <a:srgbClr val="002060"/>
              </a:solidFill>
            </a:endParaRPr>
          </a:p>
          <a:p>
            <a:pPr marL="0" indent="0">
              <a:buNone/>
            </a:pPr>
            <a:endParaRPr lang="en-US" altLang="zh-CN" dirty="0" smtClean="0">
              <a:solidFill>
                <a:srgbClr val="0070C0"/>
              </a:solidFill>
            </a:endParaRPr>
          </a:p>
          <a:p>
            <a:pPr marL="0" indent="0">
              <a:buNone/>
            </a:pPr>
            <a:r>
              <a:rPr lang="zh-CN" altLang="en-US" dirty="0" smtClean="0">
                <a:solidFill>
                  <a:srgbClr val="0070C0"/>
                </a:solidFill>
              </a:rPr>
              <a:t>到</a:t>
            </a:r>
            <a:r>
              <a:rPr lang="en-US" altLang="zh-CN" dirty="0" smtClean="0">
                <a:solidFill>
                  <a:srgbClr val="0070C0"/>
                </a:solidFill>
              </a:rPr>
              <a:t>1911</a:t>
            </a:r>
            <a:r>
              <a:rPr lang="zh-CN" altLang="en-US" dirty="0" smtClean="0">
                <a:solidFill>
                  <a:srgbClr val="0070C0"/>
                </a:solidFill>
              </a:rPr>
              <a:t>年辛亥革命寻求民族救亡的道路</a:t>
            </a:r>
            <a:endParaRPr lang="en-US" altLang="zh-CN" dirty="0" smtClean="0">
              <a:solidFill>
                <a:srgbClr val="0070C0"/>
              </a:solidFill>
            </a:endParaRPr>
          </a:p>
          <a:p>
            <a:pPr marL="0" indent="0">
              <a:buNone/>
            </a:pPr>
            <a:endParaRPr lang="en-US" altLang="zh-CN" dirty="0" smtClean="0">
              <a:solidFill>
                <a:srgbClr val="FF0000"/>
              </a:solidFill>
            </a:endParaRPr>
          </a:p>
          <a:p>
            <a:pPr marL="0" indent="0">
              <a:buNone/>
            </a:pPr>
            <a:r>
              <a:rPr lang="zh-CN" altLang="en-US" dirty="0" smtClean="0">
                <a:solidFill>
                  <a:srgbClr val="FF0000"/>
                </a:solidFill>
              </a:rPr>
              <a:t>再到俄国十月革命一声炮响给中国送来了马克思、列宁主义。从此中国革命走向了正确的道路。</a:t>
            </a:r>
            <a:endParaRPr lang="en-US" altLang="zh-CN" dirty="0" smtClean="0">
              <a:solidFill>
                <a:srgbClr val="FF0000"/>
              </a:solidFill>
            </a:endParaRPr>
          </a:p>
        </p:txBody>
      </p:sp>
    </p:spTree>
    <p:extLst>
      <p:ext uri="{BB962C8B-B14F-4D97-AF65-F5344CB8AC3E}">
        <p14:creationId xmlns:p14="http://schemas.microsoft.com/office/powerpoint/2010/main" val="3031607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4000" dirty="0" smtClean="0">
                <a:solidFill>
                  <a:srgbClr val="00B050"/>
                </a:solidFill>
              </a:rPr>
              <a:t>（二）道路优势</a:t>
            </a:r>
            <a:endParaRPr lang="zh-CN" altLang="en-US" sz="4000" dirty="0">
              <a:solidFill>
                <a:srgbClr val="00B050"/>
              </a:solidFill>
            </a:endParaRPr>
          </a:p>
        </p:txBody>
      </p:sp>
      <p:sp>
        <p:nvSpPr>
          <p:cNvPr id="3" name="内容占位符 2"/>
          <p:cNvSpPr>
            <a:spLocks noGrp="1"/>
          </p:cNvSpPr>
          <p:nvPr>
            <p:ph idx="1"/>
          </p:nvPr>
        </p:nvSpPr>
        <p:spPr/>
        <p:txBody>
          <a:bodyPr>
            <a:normAutofit lnSpcReduction="10000"/>
          </a:bodyPr>
          <a:lstStyle/>
          <a:p>
            <a:pPr marL="0" indent="0">
              <a:buNone/>
            </a:pPr>
            <a:r>
              <a:rPr lang="zh-CN" altLang="en-US" dirty="0" smtClean="0">
                <a:latin typeface="宋体" panose="02010600030101010101" pitchFamily="2" charset="-122"/>
                <a:ea typeface="宋体" panose="02010600030101010101" pitchFamily="2" charset="-122"/>
              </a:rPr>
              <a:t>    </a:t>
            </a:r>
            <a:r>
              <a:rPr lang="zh-CN" altLang="en-US" dirty="0" smtClean="0">
                <a:solidFill>
                  <a:srgbClr val="002060"/>
                </a:solidFill>
                <a:latin typeface="宋体" panose="02010600030101010101" pitchFamily="2" charset="-122"/>
                <a:ea typeface="宋体" panose="02010600030101010101" pitchFamily="2" charset="-122"/>
              </a:rPr>
              <a:t>在</a:t>
            </a:r>
            <a:r>
              <a:rPr lang="zh-CN" altLang="en-US" dirty="0">
                <a:solidFill>
                  <a:srgbClr val="002060"/>
                </a:solidFill>
                <a:latin typeface="宋体" panose="02010600030101010101" pitchFamily="2" charset="-122"/>
                <a:ea typeface="宋体" panose="02010600030101010101" pitchFamily="2" charset="-122"/>
              </a:rPr>
              <a:t>中国共产党的领导下带领全国人民通过艰苦卓著的抗日战争、解放战争，</a:t>
            </a:r>
            <a:r>
              <a:rPr lang="en-US" altLang="zh-CN" dirty="0">
                <a:solidFill>
                  <a:srgbClr val="002060"/>
                </a:solidFill>
                <a:latin typeface="宋体" panose="02010600030101010101" pitchFamily="2" charset="-122"/>
                <a:ea typeface="宋体" panose="02010600030101010101" pitchFamily="2" charset="-122"/>
              </a:rPr>
              <a:t>1949</a:t>
            </a:r>
            <a:r>
              <a:rPr lang="zh-CN" altLang="en-US" dirty="0">
                <a:solidFill>
                  <a:srgbClr val="002060"/>
                </a:solidFill>
                <a:latin typeface="宋体" panose="02010600030101010101" pitchFamily="2" charset="-122"/>
                <a:ea typeface="宋体" panose="02010600030101010101" pitchFamily="2" charset="-122"/>
              </a:rPr>
              <a:t>年建立了新中国</a:t>
            </a:r>
            <a:r>
              <a:rPr lang="zh-CN" altLang="en-US" dirty="0" smtClean="0">
                <a:solidFill>
                  <a:srgbClr val="002060"/>
                </a:solidFill>
                <a:latin typeface="宋体" panose="02010600030101010101" pitchFamily="2" charset="-122"/>
                <a:ea typeface="宋体" panose="02010600030101010101" pitchFamily="2" charset="-122"/>
              </a:rPr>
              <a:t>。从此开展了波澜壮阔的</a:t>
            </a:r>
            <a:r>
              <a:rPr lang="zh-CN" altLang="en-US" dirty="0">
                <a:solidFill>
                  <a:srgbClr val="002060"/>
                </a:solidFill>
                <a:latin typeface="宋体" panose="02010600030101010101" pitchFamily="2" charset="-122"/>
                <a:ea typeface="宋体" panose="02010600030101010101" pitchFamily="2" charset="-122"/>
              </a:rPr>
              <a:t>社会主义革命和</a:t>
            </a:r>
            <a:r>
              <a:rPr lang="zh-CN" altLang="en-US" dirty="0" smtClean="0">
                <a:solidFill>
                  <a:srgbClr val="002060"/>
                </a:solidFill>
                <a:latin typeface="宋体" panose="02010600030101010101" pitchFamily="2" charset="-122"/>
                <a:ea typeface="宋体" panose="02010600030101010101" pitchFamily="2" charset="-122"/>
              </a:rPr>
              <a:t>建设，经过短短</a:t>
            </a:r>
            <a:r>
              <a:rPr lang="en-US" altLang="zh-CN" dirty="0" smtClean="0">
                <a:solidFill>
                  <a:srgbClr val="002060"/>
                </a:solidFill>
                <a:latin typeface="宋体" panose="02010600030101010101" pitchFamily="2" charset="-122"/>
                <a:ea typeface="宋体" panose="02010600030101010101" pitchFamily="2" charset="-122"/>
              </a:rPr>
              <a:t>70</a:t>
            </a:r>
            <a:r>
              <a:rPr lang="zh-CN" altLang="en-US" dirty="0">
                <a:solidFill>
                  <a:srgbClr val="002060"/>
                </a:solidFill>
                <a:latin typeface="宋体" panose="02010600030101010101" pitchFamily="2" charset="-122"/>
                <a:ea typeface="宋体" panose="02010600030101010101" pitchFamily="2" charset="-122"/>
              </a:rPr>
              <a:t>年</a:t>
            </a:r>
            <a:r>
              <a:rPr lang="zh-CN" altLang="en-US" dirty="0" smtClean="0">
                <a:solidFill>
                  <a:srgbClr val="002060"/>
                </a:solidFill>
                <a:latin typeface="宋体" panose="02010600030101010101" pitchFamily="2" charset="-122"/>
                <a:ea typeface="宋体" panose="02010600030101010101" pitchFamily="2" charset="-122"/>
              </a:rPr>
              <a:t>中国共产党领导人民从一穷二白的旧中国，</a:t>
            </a:r>
            <a:r>
              <a:rPr lang="en-US" altLang="zh-CN" dirty="0" smtClean="0">
                <a:solidFill>
                  <a:srgbClr val="002060"/>
                </a:solidFill>
                <a:latin typeface="宋体" panose="02010600030101010101" pitchFamily="2" charset="-122"/>
                <a:ea typeface="宋体" panose="02010600030101010101" pitchFamily="2" charset="-122"/>
              </a:rPr>
              <a:t>GDP</a:t>
            </a:r>
            <a:r>
              <a:rPr lang="zh-CN" altLang="en-US" dirty="0">
                <a:solidFill>
                  <a:srgbClr val="002060"/>
                </a:solidFill>
                <a:latin typeface="宋体" panose="02010600030101010101" pitchFamily="2" charset="-122"/>
                <a:ea typeface="宋体" panose="02010600030101010101" pitchFamily="2" charset="-122"/>
              </a:rPr>
              <a:t>由</a:t>
            </a:r>
            <a:r>
              <a:rPr lang="en-US" altLang="zh-CN" dirty="0" smtClean="0">
                <a:solidFill>
                  <a:srgbClr val="002060"/>
                </a:solidFill>
                <a:latin typeface="宋体" panose="02010600030101010101" pitchFamily="2" charset="-122"/>
                <a:ea typeface="宋体" panose="02010600030101010101" pitchFamily="2" charset="-122"/>
              </a:rPr>
              <a:t>1949</a:t>
            </a:r>
            <a:r>
              <a:rPr lang="zh-CN" altLang="en-US" dirty="0" smtClean="0">
                <a:solidFill>
                  <a:srgbClr val="002060"/>
                </a:solidFill>
                <a:latin typeface="宋体" panose="02010600030101010101" pitchFamily="2" charset="-122"/>
                <a:ea typeface="宋体" panose="02010600030101010101" pitchFamily="2" charset="-122"/>
              </a:rPr>
              <a:t>年的</a:t>
            </a:r>
            <a:r>
              <a:rPr lang="en-US" altLang="zh-CN" dirty="0" smtClean="0">
                <a:solidFill>
                  <a:srgbClr val="002060"/>
                </a:solidFill>
                <a:latin typeface="宋体" panose="02010600030101010101" pitchFamily="2" charset="-122"/>
                <a:ea typeface="宋体" panose="02010600030101010101" pitchFamily="2" charset="-122"/>
              </a:rPr>
              <a:t>146</a:t>
            </a:r>
            <a:r>
              <a:rPr lang="zh-CN" altLang="en-US" dirty="0" smtClean="0">
                <a:solidFill>
                  <a:srgbClr val="002060"/>
                </a:solidFill>
                <a:latin typeface="宋体" panose="02010600030101010101" pitchFamily="2" charset="-122"/>
                <a:ea typeface="宋体" panose="02010600030101010101" pitchFamily="2" charset="-122"/>
              </a:rPr>
              <a:t>亿美元增至</a:t>
            </a:r>
            <a:r>
              <a:rPr lang="en-US" altLang="zh-CN" dirty="0" smtClean="0">
                <a:solidFill>
                  <a:srgbClr val="002060"/>
                </a:solidFill>
                <a:latin typeface="宋体" panose="02010600030101010101" pitchFamily="2" charset="-122"/>
                <a:ea typeface="宋体" panose="02010600030101010101" pitchFamily="2" charset="-122"/>
              </a:rPr>
              <a:t>2016</a:t>
            </a:r>
            <a:r>
              <a:rPr lang="zh-CN" altLang="en-US" dirty="0" smtClean="0">
                <a:solidFill>
                  <a:srgbClr val="002060"/>
                </a:solidFill>
                <a:latin typeface="宋体" panose="02010600030101010101" pitchFamily="2" charset="-122"/>
                <a:ea typeface="宋体" panose="02010600030101010101" pitchFamily="2" charset="-122"/>
              </a:rPr>
              <a:t>年的</a:t>
            </a:r>
            <a:r>
              <a:rPr lang="en-US" altLang="zh-CN" dirty="0" smtClean="0">
                <a:solidFill>
                  <a:srgbClr val="002060"/>
                </a:solidFill>
                <a:latin typeface="宋体" panose="02010600030101010101" pitchFamily="2" charset="-122"/>
                <a:ea typeface="宋体" panose="02010600030101010101" pitchFamily="2" charset="-122"/>
              </a:rPr>
              <a:t>122377</a:t>
            </a:r>
            <a:r>
              <a:rPr lang="zh-CN" altLang="en-US" dirty="0" smtClean="0">
                <a:solidFill>
                  <a:srgbClr val="002060"/>
                </a:solidFill>
                <a:latin typeface="宋体" panose="02010600030101010101" pitchFamily="2" charset="-122"/>
                <a:ea typeface="宋体" panose="02010600030101010101" pitchFamily="2" charset="-122"/>
              </a:rPr>
              <a:t>亿美元，美国花了</a:t>
            </a:r>
            <a:r>
              <a:rPr lang="en-US" altLang="zh-CN" dirty="0" smtClean="0">
                <a:solidFill>
                  <a:srgbClr val="002060"/>
                </a:solidFill>
                <a:latin typeface="宋体" panose="02010600030101010101" pitchFamily="2" charset="-122"/>
                <a:ea typeface="宋体" panose="02010600030101010101" pitchFamily="2" charset="-122"/>
              </a:rPr>
              <a:t>230</a:t>
            </a:r>
            <a:r>
              <a:rPr lang="zh-CN" altLang="en-US" dirty="0" smtClean="0">
                <a:solidFill>
                  <a:srgbClr val="002060"/>
                </a:solidFill>
                <a:latin typeface="宋体" panose="02010600030101010101" pitchFamily="2" charset="-122"/>
                <a:ea typeface="宋体" panose="02010600030101010101" pitchFamily="2" charset="-122"/>
              </a:rPr>
              <a:t>年</a:t>
            </a:r>
            <a:r>
              <a:rPr lang="en-US" altLang="zh-CN" dirty="0" smtClean="0">
                <a:solidFill>
                  <a:srgbClr val="002060"/>
                </a:solidFill>
                <a:latin typeface="宋体" panose="02010600030101010101" pitchFamily="2" charset="-122"/>
                <a:ea typeface="宋体" panose="02010600030101010101" pitchFamily="2" charset="-122"/>
              </a:rPr>
              <a:t>GDP</a:t>
            </a:r>
            <a:r>
              <a:rPr lang="zh-CN" altLang="en-US" dirty="0" smtClean="0">
                <a:solidFill>
                  <a:srgbClr val="002060"/>
                </a:solidFill>
                <a:latin typeface="宋体" panose="02010600030101010101" pitchFamily="2" charset="-122"/>
                <a:ea typeface="宋体" panose="02010600030101010101" pitchFamily="2" charset="-122"/>
              </a:rPr>
              <a:t>为</a:t>
            </a:r>
            <a:r>
              <a:rPr lang="en-US" altLang="zh-CN" dirty="0" smtClean="0">
                <a:solidFill>
                  <a:srgbClr val="002060"/>
                </a:solidFill>
                <a:latin typeface="宋体" panose="02010600030101010101" pitchFamily="2" charset="-122"/>
                <a:ea typeface="宋体" panose="02010600030101010101" pitchFamily="2" charset="-122"/>
              </a:rPr>
              <a:t>193906</a:t>
            </a:r>
            <a:r>
              <a:rPr lang="zh-CN" altLang="en-US" dirty="0">
                <a:solidFill>
                  <a:srgbClr val="002060"/>
                </a:solidFill>
                <a:latin typeface="宋体" panose="02010600030101010101" pitchFamily="2" charset="-122"/>
                <a:ea typeface="宋体" panose="02010600030101010101" pitchFamily="2" charset="-122"/>
              </a:rPr>
              <a:t>亿美元</a:t>
            </a:r>
            <a:r>
              <a:rPr lang="zh-CN" altLang="en-US" dirty="0" smtClean="0">
                <a:solidFill>
                  <a:srgbClr val="002060"/>
                </a:solidFill>
                <a:latin typeface="宋体" panose="02010600030101010101" pitchFamily="2" charset="-122"/>
                <a:ea typeface="宋体" panose="02010600030101010101" pitchFamily="2" charset="-122"/>
              </a:rPr>
              <a:t>。从世界排名的</a:t>
            </a:r>
            <a:r>
              <a:rPr lang="en-US" altLang="zh-CN" dirty="0" smtClean="0">
                <a:solidFill>
                  <a:srgbClr val="002060"/>
                </a:solidFill>
                <a:latin typeface="宋体" panose="02010600030101010101" pitchFamily="2" charset="-122"/>
                <a:ea typeface="宋体" panose="02010600030101010101" pitchFamily="2" charset="-122"/>
              </a:rPr>
              <a:t>100</a:t>
            </a:r>
            <a:r>
              <a:rPr lang="zh-CN" altLang="en-US" dirty="0" smtClean="0">
                <a:solidFill>
                  <a:srgbClr val="002060"/>
                </a:solidFill>
                <a:latin typeface="宋体" panose="02010600030101010101" pitchFamily="2" charset="-122"/>
                <a:ea typeface="宋体" panose="02010600030101010101" pitchFamily="2" charset="-122"/>
              </a:rPr>
              <a:t>多位，跃居第二位。中国从世界舞台的边缘</a:t>
            </a:r>
            <a:r>
              <a:rPr lang="zh-CN" altLang="en-US" dirty="0">
                <a:solidFill>
                  <a:srgbClr val="002060"/>
                </a:solidFill>
                <a:latin typeface="宋体" panose="02010600030101010101" pitchFamily="2" charset="-122"/>
                <a:ea typeface="宋体" panose="02010600030101010101" pitchFamily="2" charset="-122"/>
              </a:rPr>
              <a:t>走向了舞台</a:t>
            </a:r>
            <a:r>
              <a:rPr lang="zh-CN" altLang="en-US" dirty="0" smtClean="0">
                <a:solidFill>
                  <a:srgbClr val="002060"/>
                </a:solidFill>
                <a:latin typeface="宋体" panose="02010600030101010101" pitchFamily="2" charset="-122"/>
                <a:ea typeface="宋体" panose="02010600030101010101" pitchFamily="2" charset="-122"/>
              </a:rPr>
              <a:t>的中心。这一壮举体现了道路的优势！</a:t>
            </a:r>
            <a:endParaRPr lang="zh-CN" altLang="en-US" dirty="0">
              <a:solidFill>
                <a:srgbClr val="002060"/>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953587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solidFill>
                  <a:srgbClr val="C00000"/>
                </a:solidFill>
              </a:rPr>
              <a:t>（三</a:t>
            </a:r>
            <a:r>
              <a:rPr lang="en-US" altLang="zh-CN" dirty="0" smtClean="0">
                <a:solidFill>
                  <a:srgbClr val="C00000"/>
                </a:solidFill>
              </a:rPr>
              <a:t>)</a:t>
            </a:r>
            <a:r>
              <a:rPr lang="zh-CN" altLang="en-US" dirty="0" smtClean="0">
                <a:solidFill>
                  <a:srgbClr val="C00000"/>
                </a:solidFill>
              </a:rPr>
              <a:t>道路力量</a:t>
            </a:r>
            <a:endParaRPr lang="zh-CN" altLang="en-US" dirty="0">
              <a:solidFill>
                <a:srgbClr val="C00000"/>
              </a:solidFill>
            </a:endParaRPr>
          </a:p>
        </p:txBody>
      </p:sp>
      <p:sp>
        <p:nvSpPr>
          <p:cNvPr id="3" name="内容占位符 2"/>
          <p:cNvSpPr>
            <a:spLocks noGrp="1"/>
          </p:cNvSpPr>
          <p:nvPr>
            <p:ph idx="1"/>
          </p:nvPr>
        </p:nvSpPr>
        <p:spPr/>
        <p:txBody>
          <a:bodyPr/>
          <a:lstStyle/>
          <a:p>
            <a:pPr marL="0" indent="0">
              <a:buNone/>
            </a:pPr>
            <a:r>
              <a:rPr lang="zh-CN" altLang="en-US" dirty="0" smtClean="0"/>
              <a:t>道路</a:t>
            </a:r>
            <a:r>
              <a:rPr lang="zh-CN" altLang="en-US" dirty="0"/>
              <a:t>自信是一个国家、一个民族发展中更基本、更</a:t>
            </a:r>
            <a:r>
              <a:rPr lang="zh-CN" altLang="en-US" dirty="0" smtClean="0"/>
              <a:t>深沉、</a:t>
            </a:r>
            <a:r>
              <a:rPr lang="zh-CN" altLang="en-US" dirty="0"/>
              <a:t>更持久的力量</a:t>
            </a:r>
            <a:r>
              <a:rPr lang="zh-CN" altLang="en-US" dirty="0" smtClean="0"/>
              <a:t>。</a:t>
            </a:r>
            <a:endParaRPr lang="en-US" altLang="zh-CN" dirty="0" smtClean="0"/>
          </a:p>
          <a:p>
            <a:pPr marL="0" indent="0">
              <a:buNone/>
            </a:pPr>
            <a:r>
              <a:rPr lang="zh-CN" altLang="en-US" dirty="0"/>
              <a:t>道路自信是对发展方向和未来命运的自信。坚持道路自信就是要坚定走中国特色社会主义道路，这是实现社会主义现代化的必由之路，是为近代历史反复证明的客观真理，是党领导人民从胜利走向胜利的根本保证，也是中华民族走向繁荣富强、中国人民幸福生活的根本保证。</a:t>
            </a:r>
            <a:endParaRPr lang="en-US" altLang="zh-CN" dirty="0" smtClean="0"/>
          </a:p>
        </p:txBody>
      </p:sp>
    </p:spTree>
    <p:extLst>
      <p:ext uri="{BB962C8B-B14F-4D97-AF65-F5344CB8AC3E}">
        <p14:creationId xmlns:p14="http://schemas.microsoft.com/office/powerpoint/2010/main" val="3543868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260648"/>
            <a:ext cx="8686800" cy="936104"/>
          </a:xfrm>
        </p:spPr>
        <p:txBody>
          <a:bodyPr>
            <a:normAutofit/>
          </a:bodyPr>
          <a:lstStyle/>
          <a:p>
            <a:r>
              <a:rPr lang="zh-CN" altLang="en-US" sz="4800" dirty="0" smtClean="0">
                <a:solidFill>
                  <a:srgbClr val="FF0000"/>
                </a:solidFill>
              </a:rPr>
              <a:t>二、理论自信靠什么？</a:t>
            </a:r>
            <a:endParaRPr lang="zh-CN" altLang="en-US" sz="4800" dirty="0">
              <a:solidFill>
                <a:srgbClr val="FF0000"/>
              </a:solidFill>
            </a:endParaRPr>
          </a:p>
        </p:txBody>
      </p:sp>
      <p:sp>
        <p:nvSpPr>
          <p:cNvPr id="3" name="内容占位符 2"/>
          <p:cNvSpPr>
            <a:spLocks noGrp="1"/>
          </p:cNvSpPr>
          <p:nvPr>
            <p:ph idx="1"/>
          </p:nvPr>
        </p:nvSpPr>
        <p:spPr>
          <a:xfrm>
            <a:off x="304800" y="1554162"/>
            <a:ext cx="8686800" cy="4899174"/>
          </a:xfrm>
        </p:spPr>
        <p:txBody>
          <a:bodyPr>
            <a:normAutofit/>
          </a:bodyPr>
          <a:lstStyle/>
          <a:p>
            <a:pPr marL="0" indent="0">
              <a:buNone/>
            </a:pPr>
            <a:r>
              <a:rPr lang="zh-CN" altLang="en-US" dirty="0" smtClean="0">
                <a:solidFill>
                  <a:srgbClr val="0070C0"/>
                </a:solidFill>
              </a:rPr>
              <a:t>（一）理论探索</a:t>
            </a:r>
            <a:endParaRPr lang="en-US" altLang="zh-CN" dirty="0" smtClean="0">
              <a:solidFill>
                <a:srgbClr val="0070C0"/>
              </a:solidFill>
            </a:endParaRPr>
          </a:p>
          <a:p>
            <a:pPr marL="0" indent="0">
              <a:buNone/>
            </a:pPr>
            <a:r>
              <a:rPr lang="zh-CN" altLang="en-US" dirty="0" smtClean="0"/>
              <a:t>     </a:t>
            </a:r>
            <a:r>
              <a:rPr lang="zh-CN" altLang="en-US" dirty="0" smtClean="0">
                <a:latin typeface="仿宋_GB2312" panose="02010609030101010101" pitchFamily="49" charset="-122"/>
                <a:ea typeface="仿宋_GB2312" panose="02010609030101010101" pitchFamily="49" charset="-122"/>
              </a:rPr>
              <a:t>五四</a:t>
            </a:r>
            <a:r>
              <a:rPr lang="zh-CN" altLang="en-US" dirty="0">
                <a:latin typeface="仿宋_GB2312" panose="02010609030101010101" pitchFamily="49" charset="-122"/>
                <a:ea typeface="仿宋_GB2312" panose="02010609030101010101" pitchFamily="49" charset="-122"/>
              </a:rPr>
              <a:t>时期年轻</a:t>
            </a:r>
            <a:r>
              <a:rPr lang="zh-CN" altLang="en-US" dirty="0" smtClean="0">
                <a:latin typeface="仿宋_GB2312" panose="02010609030101010101" pitchFamily="49" charset="-122"/>
                <a:ea typeface="仿宋_GB2312" panose="02010609030101010101" pitchFamily="49" charset="-122"/>
              </a:rPr>
              <a:t>一代知识分子，积极寻求救国救民的真理，先后发起了五四运动、五卅运动、辛亥革命最后以失败告终。其根源就是没有科学的理论指导。</a:t>
            </a:r>
            <a:endParaRPr lang="en-US" altLang="zh-CN" dirty="0" smtClean="0">
              <a:latin typeface="仿宋_GB2312" panose="02010609030101010101" pitchFamily="49" charset="-122"/>
              <a:ea typeface="仿宋_GB2312" panose="02010609030101010101" pitchFamily="49" charset="-122"/>
            </a:endParaRPr>
          </a:p>
          <a:p>
            <a:pPr marL="0" indent="0">
              <a:buNone/>
            </a:pPr>
            <a:r>
              <a:rPr lang="zh-CN" altLang="en-US" dirty="0" smtClean="0"/>
              <a:t>    以毛泽东同志为代表的老一辈无产阶级革命家，用科学社会主义理论为指导，结合中国的国情，不断发展丰富马克思主义，找到了中国革命的真理，确立了毛泽东思想的理论基础。</a:t>
            </a:r>
            <a:endParaRPr lang="en-US" altLang="zh-CN" dirty="0" smtClean="0"/>
          </a:p>
          <a:p>
            <a:pPr marL="0" indent="0">
              <a:buNone/>
            </a:pPr>
            <a:endParaRPr lang="en-US" altLang="zh-CN" dirty="0" smtClean="0"/>
          </a:p>
          <a:p>
            <a:pPr marL="0" indent="0">
              <a:buNone/>
            </a:pPr>
            <a:endParaRPr lang="zh-CN" altLang="en-US" dirty="0"/>
          </a:p>
        </p:txBody>
      </p:sp>
    </p:spTree>
    <p:extLst>
      <p:ext uri="{BB962C8B-B14F-4D97-AF65-F5344CB8AC3E}">
        <p14:creationId xmlns:p14="http://schemas.microsoft.com/office/powerpoint/2010/main" val="2344397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764704"/>
            <a:ext cx="8686800" cy="5544616"/>
          </a:xfrm>
        </p:spPr>
        <p:txBody>
          <a:bodyPr>
            <a:normAutofit lnSpcReduction="10000"/>
          </a:bodyPr>
          <a:lstStyle/>
          <a:p>
            <a:pPr marL="0" indent="0">
              <a:buNone/>
            </a:pPr>
            <a:r>
              <a:rPr lang="zh-CN" altLang="en-US" dirty="0" smtClean="0">
                <a:solidFill>
                  <a:srgbClr val="00B050"/>
                </a:solidFill>
              </a:rPr>
              <a:t>        改革开放以来，以邓小来同志为代表的共产党人，通过对马克思主义的继承和发展，创立了中国特色社会主义理论，从此社会主义建设发生了翻天覆地的变化。</a:t>
            </a:r>
            <a:endParaRPr lang="en-US" altLang="zh-CN" dirty="0" smtClean="0">
              <a:solidFill>
                <a:srgbClr val="00B050"/>
              </a:solidFill>
            </a:endParaRPr>
          </a:p>
          <a:p>
            <a:pPr marL="0" indent="0">
              <a:buNone/>
            </a:pPr>
            <a:r>
              <a:rPr lang="zh-CN" altLang="en-US" dirty="0" smtClean="0">
                <a:solidFill>
                  <a:srgbClr val="7030A0"/>
                </a:solidFill>
              </a:rPr>
              <a:t>        党的十八来以来，以习近平同志为</a:t>
            </a:r>
            <a:r>
              <a:rPr lang="zh-CN" altLang="en-US" dirty="0">
                <a:solidFill>
                  <a:srgbClr val="7030A0"/>
                </a:solidFill>
              </a:rPr>
              <a:t>代表的</a:t>
            </a:r>
            <a:r>
              <a:rPr lang="zh-CN" altLang="en-US" dirty="0" smtClean="0">
                <a:solidFill>
                  <a:srgbClr val="7030A0"/>
                </a:solidFill>
              </a:rPr>
              <a:t>共产党人，根据中国社会主要矛盾的变化，形成了习近平新时代中国特色社会主义思想。</a:t>
            </a:r>
            <a:endParaRPr lang="en-US" altLang="zh-CN" dirty="0" smtClean="0">
              <a:solidFill>
                <a:srgbClr val="7030A0"/>
              </a:solidFill>
            </a:endParaRPr>
          </a:p>
          <a:p>
            <a:pPr marL="0" indent="0">
              <a:buNone/>
            </a:pPr>
            <a:r>
              <a:rPr lang="en-US" altLang="zh-CN" dirty="0" smtClean="0"/>
              <a:t>     </a:t>
            </a:r>
            <a:r>
              <a:rPr lang="en-US" altLang="zh-CN" dirty="0" smtClean="0">
                <a:solidFill>
                  <a:srgbClr val="C00000"/>
                </a:solidFill>
              </a:rPr>
              <a:t>《</a:t>
            </a:r>
            <a:r>
              <a:rPr lang="zh-CN" altLang="en-US" dirty="0" smtClean="0">
                <a:solidFill>
                  <a:srgbClr val="C00000"/>
                </a:solidFill>
              </a:rPr>
              <a:t>党章</a:t>
            </a:r>
            <a:r>
              <a:rPr lang="en-US" altLang="zh-CN" dirty="0" smtClean="0">
                <a:solidFill>
                  <a:srgbClr val="C00000"/>
                </a:solidFill>
              </a:rPr>
              <a:t>》</a:t>
            </a:r>
            <a:r>
              <a:rPr lang="zh-CN" altLang="en-US" dirty="0" smtClean="0">
                <a:solidFill>
                  <a:srgbClr val="C00000"/>
                </a:solidFill>
              </a:rPr>
              <a:t>把马克思列宁主义、毛泽东思想、邓小平理论、三个代表重要思想</a:t>
            </a:r>
            <a:r>
              <a:rPr lang="zh-CN" altLang="en-US" dirty="0">
                <a:solidFill>
                  <a:srgbClr val="C00000"/>
                </a:solidFill>
              </a:rPr>
              <a:t>、</a:t>
            </a:r>
            <a:r>
              <a:rPr lang="zh-CN" altLang="en-US" dirty="0" smtClean="0">
                <a:solidFill>
                  <a:srgbClr val="C00000"/>
                </a:solidFill>
              </a:rPr>
              <a:t>科学发展观、习近平新时代</a:t>
            </a:r>
            <a:r>
              <a:rPr lang="zh-CN" altLang="en-US" dirty="0">
                <a:solidFill>
                  <a:srgbClr val="C00000"/>
                </a:solidFill>
              </a:rPr>
              <a:t>中国特色社会主义</a:t>
            </a:r>
            <a:r>
              <a:rPr lang="zh-CN" altLang="en-US" dirty="0" smtClean="0">
                <a:solidFill>
                  <a:srgbClr val="C00000"/>
                </a:solidFill>
              </a:rPr>
              <a:t>思想作为行动指南。</a:t>
            </a:r>
            <a:endParaRPr lang="zh-CN" altLang="en-US" dirty="0">
              <a:solidFill>
                <a:srgbClr val="C00000"/>
              </a:solidFill>
            </a:endParaRPr>
          </a:p>
          <a:p>
            <a:pPr marL="0" indent="0">
              <a:buNone/>
            </a:pPr>
            <a:endParaRPr lang="zh-CN" altLang="en-US" dirty="0"/>
          </a:p>
        </p:txBody>
      </p:sp>
    </p:spTree>
    <p:extLst>
      <p:ext uri="{BB962C8B-B14F-4D97-AF65-F5344CB8AC3E}">
        <p14:creationId xmlns:p14="http://schemas.microsoft.com/office/powerpoint/2010/main" val="1331454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l"/>
            <a:r>
              <a:rPr lang="zh-CN" altLang="en-US" sz="4000" dirty="0" smtClean="0">
                <a:solidFill>
                  <a:srgbClr val="00B0F0"/>
                </a:solidFill>
              </a:rPr>
              <a:t>（二）理论优势</a:t>
            </a:r>
            <a:endParaRPr lang="zh-CN" altLang="en-US" sz="4000" dirty="0">
              <a:solidFill>
                <a:srgbClr val="00B0F0"/>
              </a:solidFill>
            </a:endParaRPr>
          </a:p>
        </p:txBody>
      </p:sp>
      <p:sp>
        <p:nvSpPr>
          <p:cNvPr id="3" name="内容占位符 2"/>
          <p:cNvSpPr>
            <a:spLocks noGrp="1"/>
          </p:cNvSpPr>
          <p:nvPr>
            <p:ph idx="1"/>
          </p:nvPr>
        </p:nvSpPr>
        <p:spPr/>
        <p:txBody>
          <a:bodyPr>
            <a:normAutofit lnSpcReduction="10000"/>
          </a:bodyPr>
          <a:lstStyle/>
          <a:p>
            <a:pPr marL="0" indent="0">
              <a:buNone/>
            </a:pPr>
            <a:r>
              <a:rPr lang="zh-CN" altLang="en-US" dirty="0" smtClean="0"/>
              <a:t>        </a:t>
            </a:r>
            <a:r>
              <a:rPr lang="zh-CN" altLang="en-US" dirty="0" smtClean="0">
                <a:solidFill>
                  <a:srgbClr val="002060"/>
                </a:solidFill>
                <a:latin typeface="华文楷体" panose="02010600040101010101" pitchFamily="2" charset="-122"/>
                <a:ea typeface="华文楷体" panose="02010600040101010101" pitchFamily="2" charset="-122"/>
              </a:rPr>
              <a:t>马克思主义</a:t>
            </a:r>
            <a:r>
              <a:rPr lang="zh-CN" altLang="en-US" dirty="0">
                <a:solidFill>
                  <a:srgbClr val="002060"/>
                </a:solidFill>
                <a:latin typeface="华文楷体" panose="02010600040101010101" pitchFamily="2" charset="-122"/>
                <a:ea typeface="华文楷体" panose="02010600040101010101" pitchFamily="2" charset="-122"/>
              </a:rPr>
              <a:t>不仅具有科学的力量</a:t>
            </a:r>
            <a:r>
              <a:rPr lang="en-US" altLang="zh-CN" dirty="0">
                <a:solidFill>
                  <a:srgbClr val="002060"/>
                </a:solidFill>
                <a:latin typeface="华文楷体" panose="02010600040101010101" pitchFamily="2" charset="-122"/>
                <a:ea typeface="华文楷体" panose="02010600040101010101" pitchFamily="2" charset="-122"/>
              </a:rPr>
              <a:t>,</a:t>
            </a:r>
            <a:r>
              <a:rPr lang="zh-CN" altLang="en-US" dirty="0">
                <a:solidFill>
                  <a:srgbClr val="002060"/>
                </a:solidFill>
                <a:latin typeface="华文楷体" panose="02010600040101010101" pitchFamily="2" charset="-122"/>
                <a:ea typeface="华文楷体" panose="02010600040101010101" pitchFamily="2" charset="-122"/>
              </a:rPr>
              <a:t>而且具有道义的力量</a:t>
            </a:r>
            <a:r>
              <a:rPr lang="en-US" altLang="zh-CN" dirty="0">
                <a:solidFill>
                  <a:srgbClr val="002060"/>
                </a:solidFill>
                <a:latin typeface="华文楷体" panose="02010600040101010101" pitchFamily="2" charset="-122"/>
                <a:ea typeface="华文楷体" panose="02010600040101010101" pitchFamily="2" charset="-122"/>
              </a:rPr>
              <a:t>;</a:t>
            </a:r>
            <a:r>
              <a:rPr lang="zh-CN" altLang="en-US" dirty="0">
                <a:solidFill>
                  <a:srgbClr val="002060"/>
                </a:solidFill>
                <a:latin typeface="华文楷体" panose="02010600040101010101" pitchFamily="2" charset="-122"/>
                <a:ea typeface="华文楷体" panose="02010600040101010101" pitchFamily="2" charset="-122"/>
              </a:rPr>
              <a:t>不仅站在科学的制高点上</a:t>
            </a:r>
            <a:r>
              <a:rPr lang="en-US" altLang="zh-CN" dirty="0">
                <a:solidFill>
                  <a:srgbClr val="002060"/>
                </a:solidFill>
                <a:latin typeface="华文楷体" panose="02010600040101010101" pitchFamily="2" charset="-122"/>
                <a:ea typeface="华文楷体" panose="02010600040101010101" pitchFamily="2" charset="-122"/>
              </a:rPr>
              <a:t>,</a:t>
            </a:r>
            <a:r>
              <a:rPr lang="zh-CN" altLang="en-US" dirty="0">
                <a:solidFill>
                  <a:srgbClr val="002060"/>
                </a:solidFill>
                <a:latin typeface="华文楷体" panose="02010600040101010101" pitchFamily="2" charset="-122"/>
                <a:ea typeface="华文楷体" panose="02010600040101010101" pitchFamily="2" charset="-122"/>
              </a:rPr>
              <a:t>而且站在道义的制高点上。马克思主义的道义所在</a:t>
            </a:r>
            <a:r>
              <a:rPr lang="en-US" altLang="zh-CN" dirty="0">
                <a:solidFill>
                  <a:srgbClr val="002060"/>
                </a:solidFill>
                <a:latin typeface="华文楷体" panose="02010600040101010101" pitchFamily="2" charset="-122"/>
                <a:ea typeface="华文楷体" panose="02010600040101010101" pitchFamily="2" charset="-122"/>
              </a:rPr>
              <a:t>,</a:t>
            </a:r>
            <a:r>
              <a:rPr lang="zh-CN" altLang="en-US" dirty="0">
                <a:solidFill>
                  <a:srgbClr val="002060"/>
                </a:solidFill>
                <a:latin typeface="华文楷体" panose="02010600040101010101" pitchFamily="2" charset="-122"/>
                <a:ea typeface="华文楷体" panose="02010600040101010101" pitchFamily="2" charset="-122"/>
              </a:rPr>
              <a:t>就是它深刻的人民性。马克思主义是无产阶级和人民群众追求解放与发展的理论</a:t>
            </a:r>
            <a:r>
              <a:rPr lang="en-US" altLang="zh-CN" dirty="0">
                <a:solidFill>
                  <a:srgbClr val="002060"/>
                </a:solidFill>
                <a:latin typeface="华文楷体" panose="02010600040101010101" pitchFamily="2" charset="-122"/>
                <a:ea typeface="华文楷体" panose="02010600040101010101" pitchFamily="2" charset="-122"/>
              </a:rPr>
              <a:t>,</a:t>
            </a:r>
            <a:r>
              <a:rPr lang="zh-CN" altLang="en-US" dirty="0">
                <a:solidFill>
                  <a:srgbClr val="002060"/>
                </a:solidFill>
                <a:latin typeface="华文楷体" panose="02010600040101010101" pitchFamily="2" charset="-122"/>
                <a:ea typeface="华文楷体" panose="02010600040101010101" pitchFamily="2" charset="-122"/>
              </a:rPr>
              <a:t>是为人民谋利益和为人民服务的理论</a:t>
            </a:r>
            <a:r>
              <a:rPr lang="en-US" altLang="zh-CN" dirty="0">
                <a:solidFill>
                  <a:srgbClr val="002060"/>
                </a:solidFill>
                <a:latin typeface="华文楷体" panose="02010600040101010101" pitchFamily="2" charset="-122"/>
                <a:ea typeface="华文楷体" panose="02010600040101010101" pitchFamily="2" charset="-122"/>
              </a:rPr>
              <a:t>,</a:t>
            </a:r>
            <a:r>
              <a:rPr lang="zh-CN" altLang="en-US" dirty="0">
                <a:solidFill>
                  <a:srgbClr val="002060"/>
                </a:solidFill>
                <a:latin typeface="华文楷体" panose="02010600040101010101" pitchFamily="2" charset="-122"/>
                <a:ea typeface="华文楷体" panose="02010600040101010101" pitchFamily="2" charset="-122"/>
              </a:rPr>
              <a:t>是以人民为中心的理论</a:t>
            </a:r>
            <a:r>
              <a:rPr lang="zh-CN" altLang="en-US" dirty="0" smtClean="0">
                <a:solidFill>
                  <a:srgbClr val="002060"/>
                </a:solidFill>
                <a:latin typeface="华文楷体" panose="02010600040101010101" pitchFamily="2" charset="-122"/>
                <a:ea typeface="华文楷体" panose="02010600040101010101" pitchFamily="2" charset="-122"/>
              </a:rPr>
              <a:t>。可以</a:t>
            </a:r>
            <a:r>
              <a:rPr lang="zh-CN" altLang="en-US" dirty="0">
                <a:solidFill>
                  <a:srgbClr val="002060"/>
                </a:solidFill>
                <a:latin typeface="华文楷体" panose="02010600040101010101" pitchFamily="2" charset="-122"/>
                <a:ea typeface="华文楷体" panose="02010600040101010101" pitchFamily="2" charset="-122"/>
              </a:rPr>
              <a:t>说</a:t>
            </a:r>
            <a:r>
              <a:rPr lang="en-US" altLang="zh-CN" dirty="0">
                <a:solidFill>
                  <a:srgbClr val="002060"/>
                </a:solidFill>
                <a:latin typeface="华文楷体" panose="02010600040101010101" pitchFamily="2" charset="-122"/>
                <a:ea typeface="华文楷体" panose="02010600040101010101" pitchFamily="2" charset="-122"/>
              </a:rPr>
              <a:t>,“</a:t>
            </a:r>
            <a:r>
              <a:rPr lang="zh-CN" altLang="en-US" dirty="0">
                <a:solidFill>
                  <a:srgbClr val="002060"/>
                </a:solidFill>
                <a:latin typeface="华文楷体" panose="02010600040101010101" pitchFamily="2" charset="-122"/>
                <a:ea typeface="华文楷体" panose="02010600040101010101" pitchFamily="2" charset="-122"/>
              </a:rPr>
              <a:t>人民至上”是我们的根本信念</a:t>
            </a:r>
            <a:r>
              <a:rPr lang="en-US" altLang="zh-CN" dirty="0">
                <a:solidFill>
                  <a:srgbClr val="002060"/>
                </a:solidFill>
                <a:latin typeface="华文楷体" panose="02010600040101010101" pitchFamily="2" charset="-122"/>
                <a:ea typeface="华文楷体" panose="02010600040101010101" pitchFamily="2" charset="-122"/>
              </a:rPr>
              <a:t>,</a:t>
            </a:r>
            <a:r>
              <a:rPr lang="zh-CN" altLang="en-US" dirty="0">
                <a:solidFill>
                  <a:srgbClr val="002060"/>
                </a:solidFill>
                <a:latin typeface="华文楷体" panose="02010600040101010101" pitchFamily="2" charset="-122"/>
                <a:ea typeface="华文楷体" panose="02010600040101010101" pitchFamily="2" charset="-122"/>
              </a:rPr>
              <a:t>是马克思主义信仰的标志性内容。从这个意义上说</a:t>
            </a:r>
            <a:r>
              <a:rPr lang="en-US" altLang="zh-CN" dirty="0">
                <a:solidFill>
                  <a:srgbClr val="002060"/>
                </a:solidFill>
                <a:latin typeface="华文楷体" panose="02010600040101010101" pitchFamily="2" charset="-122"/>
                <a:ea typeface="华文楷体" panose="02010600040101010101" pitchFamily="2" charset="-122"/>
              </a:rPr>
              <a:t>,</a:t>
            </a:r>
            <a:r>
              <a:rPr lang="zh-CN" altLang="en-US" dirty="0">
                <a:solidFill>
                  <a:srgbClr val="002060"/>
                </a:solidFill>
                <a:latin typeface="华文楷体" panose="02010600040101010101" pitchFamily="2" charset="-122"/>
                <a:ea typeface="华文楷体" panose="02010600040101010101" pitchFamily="2" charset="-122"/>
              </a:rPr>
              <a:t>马克思主义信仰也可以称为“人民主义信仰”。</a:t>
            </a:r>
          </a:p>
        </p:txBody>
      </p:sp>
    </p:spTree>
    <p:extLst>
      <p:ext uri="{BB962C8B-B14F-4D97-AF65-F5344CB8AC3E}">
        <p14:creationId xmlns:p14="http://schemas.microsoft.com/office/powerpoint/2010/main" val="27954676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938</TotalTime>
  <Words>1730</Words>
  <Application>Microsoft Office PowerPoint</Application>
  <PresentationFormat>全屏显示(4:3)</PresentationFormat>
  <Paragraphs>64</Paragraphs>
  <Slides>23</Slides>
  <Notes>0</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暗香扑面</vt:lpstr>
      <vt:lpstr>PowerPoint 演示文稿</vt:lpstr>
      <vt:lpstr>PowerPoint 演示文稿</vt:lpstr>
      <vt:lpstr>PowerPoint 演示文稿</vt:lpstr>
      <vt:lpstr>一、道路自信从那里来？</vt:lpstr>
      <vt:lpstr>（二）道路优势</vt:lpstr>
      <vt:lpstr>（三)道路力量</vt:lpstr>
      <vt:lpstr>二、理论自信靠什么？</vt:lpstr>
      <vt:lpstr>PowerPoint 演示文稿</vt:lpstr>
      <vt:lpstr>（二）理论优势</vt:lpstr>
      <vt:lpstr>PowerPoint 演示文稿</vt:lpstr>
      <vt:lpstr>（三）结论</vt:lpstr>
      <vt:lpstr>三、制度自信凭什么？</vt:lpstr>
      <vt:lpstr>制度优势</vt:lpstr>
      <vt:lpstr>PowerPoint 演示文稿</vt:lpstr>
      <vt:lpstr>结论</vt:lpstr>
      <vt:lpstr>四、文化自信那里来？</vt:lpstr>
      <vt:lpstr>我们的文化底蕴</vt:lpstr>
      <vt:lpstr>PowerPoint 演示文稿</vt:lpstr>
      <vt:lpstr>PowerPoint 演示文稿</vt:lpstr>
      <vt:lpstr>重大意义</vt:lpstr>
      <vt:lpstr>PowerPoint 演示文稿</vt:lpstr>
      <vt:lpstr>五、四个自信的相互关系</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李孝军</cp:lastModifiedBy>
  <cp:revision>78</cp:revision>
  <dcterms:modified xsi:type="dcterms:W3CDTF">2019-06-21T09:57:38Z</dcterms:modified>
</cp:coreProperties>
</file>