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0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8" r:id="rId11"/>
    <p:sldId id="279" r:id="rId12"/>
    <p:sldId id="269" r:id="rId13"/>
    <p:sldId id="270" r:id="rId14"/>
    <p:sldId id="272" r:id="rId15"/>
    <p:sldId id="273" r:id="rId16"/>
    <p:sldId id="274" r:id="rId17"/>
    <p:sldId id="275" r:id="rId18"/>
    <p:sldId id="277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CB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r>
              <a:rPr lang="zh-CN" sz="1800" dirty="0">
                <a:latin typeface="微软雅黑" pitchFamily="34" charset="-122"/>
                <a:ea typeface="微软雅黑" pitchFamily="34" charset="-122"/>
              </a:rPr>
              <a:t>德赛电池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股份公司</a:t>
            </a:r>
            <a:r>
              <a:rPr lang="en-US" sz="1800" dirty="0">
                <a:latin typeface="微软雅黑" pitchFamily="34" charset="-122"/>
                <a:ea typeface="微软雅黑" pitchFamily="34" charset="-122"/>
              </a:rPr>
              <a:t>2008-2020</a:t>
            </a:r>
            <a:r>
              <a:rPr lang="zh-CN" sz="1800" dirty="0"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营业收入</a:t>
            </a:r>
            <a:r>
              <a:rPr lang="zh-CN" sz="1800" dirty="0">
                <a:latin typeface="微软雅黑" pitchFamily="34" charset="-122"/>
                <a:ea typeface="微软雅黑" pitchFamily="34" charset="-122"/>
              </a:rPr>
              <a:t>增长情况</a:t>
            </a:r>
            <a:r>
              <a:rPr lang="zh-CN" altLang="en-US" sz="1800" dirty="0">
                <a:latin typeface="微软雅黑" pitchFamily="34" charset="-122"/>
                <a:ea typeface="微软雅黑" pitchFamily="34" charset="-122"/>
              </a:rPr>
              <a:t>（单位：亿元）</a:t>
            </a:r>
            <a:endParaRPr lang="zh-CN" sz="1800" dirty="0">
              <a:latin typeface="微软雅黑" pitchFamily="34" charset="-122"/>
              <a:ea typeface="微软雅黑" pitchFamily="34" charset="-122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0"/>
          <c:y val="7.8896300085646645E-2"/>
          <c:w val="1"/>
          <c:h val="0.8517815557423975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E56DC956-31EE-4F0B-80F2-BE5C6359F966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8ECC-4943-8737-78D1826299C3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DF3FD647-8413-4F56-AF86-7001DDB026FF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C-8ECC-4943-8737-78D1826299C3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C42FD91E-76AB-44BB-90B2-6E7EA023F2D4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8ECC-4943-8737-78D1826299C3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99C22581-451E-4029-8B1C-E85D413BDAF1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A-8ECC-4943-8737-78D1826299C3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59BAF06D-9C63-43D6-894F-F1B942494F15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8ECC-4943-8737-78D1826299C3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AF1C606-6DF2-4643-A39B-53227DA66B58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8-8ECC-4943-8737-78D1826299C3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67B3610D-EE05-4CCF-B58C-4591CB489E71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8ECC-4943-8737-78D1826299C3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18284D52-8926-4611-ADDE-397BB6CE5ADC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8ECC-4943-8737-78D1826299C3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91ACFEFF-6862-4209-BD37-D11E0AB4233A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8ECC-4943-8737-78D1826299C3}"/>
                </c:ext>
              </c:extLst>
            </c:dLbl>
            <c:dLbl>
              <c:idx val="9"/>
              <c:layout>
                <c:manualLayout>
                  <c:x val="-1.0704092444252422E-3"/>
                  <c:y val="0"/>
                </c:manualLayout>
              </c:layout>
              <c:tx>
                <c:rich>
                  <a:bodyPr/>
                  <a:lstStyle/>
                  <a:p>
                    <a:fld id="{FAC42E45-567D-4CBD-B6ED-C691010B7238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8ECC-4943-8737-78D1826299C3}"/>
                </c:ext>
              </c:extLst>
            </c:dLbl>
            <c:dLbl>
              <c:idx val="10"/>
              <c:layout>
                <c:manualLayout>
                  <c:x val="-2.1408184888501705E-3"/>
                  <c:y val="4.3436304165626674E-3"/>
                </c:manualLayout>
              </c:layout>
              <c:tx>
                <c:rich>
                  <a:bodyPr/>
                  <a:lstStyle/>
                  <a:p>
                    <a:fld id="{74E6766C-3324-45BB-8EFD-14D8EE38802A}" type="VALUE">
                      <a:rPr lang="en-US" altLang="zh-CN" sz="1600" b="1" i="0" u="none" strike="noStrike" kern="1200" baseline="0">
                        <a:solidFill>
                          <a:prstClr val="black"/>
                        </a:solidFill>
                        <a:latin typeface="微软雅黑" pitchFamily="34" charset="-122"/>
                        <a:ea typeface="微软雅黑" pitchFamily="34" charset="-122"/>
                        <a:cs typeface="+mn-cs"/>
                      </a:rPr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ECC-4943-8737-78D1826299C3}"/>
                </c:ext>
              </c:extLst>
            </c:dLbl>
            <c:dLbl>
              <c:idx val="11"/>
              <c:tx>
                <c:rich>
                  <a:bodyPr/>
                  <a:lstStyle/>
                  <a:p>
                    <a:fld id="{10EE4AA6-2EF3-4B86-916F-3D07738F6D87}" type="VALUE">
                      <a:rPr lang="en-US" altLang="zh-CN" sz="1600" b="1"/>
                      <a:pPr/>
                      <a:t>[值]</a:t>
                    </a:fld>
                    <a:endParaRPr lang="zh-CN" alt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8ECC-4943-8737-78D1826299C3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r>
                      <a:rPr lang="en-US" altLang="zh-CN" sz="2000" b="1" dirty="0">
                        <a:solidFill>
                          <a:schemeClr val="tx1"/>
                        </a:solidFill>
                      </a:rPr>
                      <a:t>193.98</a:t>
                    </a:r>
                    <a:endParaRPr lang="en-US" altLang="zh-CN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ECC-4943-8737-78D1826299C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微软雅黑" pitchFamily="34" charset="-122"/>
                    <a:ea typeface="微软雅黑" pitchFamily="34" charset="-122"/>
                    <a:cs typeface="+mn-cs"/>
                  </a:defRPr>
                </a:pPr>
                <a:endParaRPr lang="zh-CN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Sheet1!$C$13:$O$13</c:f>
              <c:strCache>
                <c:ptCount val="13"/>
                <c:pt idx="0">
                  <c:v>2008年</c:v>
                </c:pt>
                <c:pt idx="1">
                  <c:v>2009年</c:v>
                </c:pt>
                <c:pt idx="2">
                  <c:v>2010年</c:v>
                </c:pt>
                <c:pt idx="3">
                  <c:v>2011年</c:v>
                </c:pt>
                <c:pt idx="4">
                  <c:v>2012年</c:v>
                </c:pt>
                <c:pt idx="5">
                  <c:v>2013年</c:v>
                </c:pt>
                <c:pt idx="6">
                  <c:v>2014年</c:v>
                </c:pt>
                <c:pt idx="7">
                  <c:v>2015年</c:v>
                </c:pt>
                <c:pt idx="8">
                  <c:v>2016年</c:v>
                </c:pt>
                <c:pt idx="9">
                  <c:v>2017年</c:v>
                </c:pt>
                <c:pt idx="10">
                  <c:v>2018年</c:v>
                </c:pt>
                <c:pt idx="11">
                  <c:v>2019年</c:v>
                </c:pt>
                <c:pt idx="12">
                  <c:v>2020年</c:v>
                </c:pt>
              </c:strCache>
            </c:strRef>
          </c:cat>
          <c:val>
            <c:numRef>
              <c:f>Sheet1!$C$14:$O$14</c:f>
              <c:numCache>
                <c:formatCode>General</c:formatCode>
                <c:ptCount val="13"/>
                <c:pt idx="0">
                  <c:v>7.75</c:v>
                </c:pt>
                <c:pt idx="1">
                  <c:v>9.16</c:v>
                </c:pt>
                <c:pt idx="2">
                  <c:v>13.16</c:v>
                </c:pt>
                <c:pt idx="3">
                  <c:v>22.46</c:v>
                </c:pt>
                <c:pt idx="4">
                  <c:v>31.95</c:v>
                </c:pt>
                <c:pt idx="5">
                  <c:v>44.02</c:v>
                </c:pt>
                <c:pt idx="6">
                  <c:v>63.9</c:v>
                </c:pt>
                <c:pt idx="7">
                  <c:v>84.34</c:v>
                </c:pt>
                <c:pt idx="8">
                  <c:v>87.24</c:v>
                </c:pt>
                <c:pt idx="9">
                  <c:v>124.9</c:v>
                </c:pt>
                <c:pt idx="10">
                  <c:v>172.5</c:v>
                </c:pt>
                <c:pt idx="11">
                  <c:v>184.4</c:v>
                </c:pt>
                <c:pt idx="12">
                  <c:v>193.98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ECC-4943-8737-78D1826299C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17323264"/>
        <c:axId val="117324800"/>
      </c:barChart>
      <c:catAx>
        <c:axId val="1173232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pPr>
            <a:endParaRPr lang="zh-CN"/>
          </a:p>
        </c:txPr>
        <c:crossAx val="117324800"/>
        <c:crosses val="autoZero"/>
        <c:auto val="1"/>
        <c:lblAlgn val="ctr"/>
        <c:lblOffset val="100"/>
        <c:noMultiLvlLbl val="0"/>
      </c:catAx>
      <c:valAx>
        <c:axId val="11732480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173232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4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 mods="ignoreCSTransforms">
      <cs:styleClr val="0">
        <a:shade val="25000"/>
      </cs:styl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 mods="ignoreCSTransforms">
      <cs:styleClr val="0">
        <a:tint val="25000"/>
      </cs:styl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8E99F-96B6-4A6A-B481-FA0E632F43D5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12D7E-0317-46A3-87E8-80258193A9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381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09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</a:t>
            </a:r>
            <a:r>
              <a:rPr lang="zh-CN" altLang="en-US" dirty="0"/>
              <a:t>分钟</a:t>
            </a:r>
            <a:endParaRPr lang="en-US" altLang="zh-CN" dirty="0"/>
          </a:p>
          <a:p>
            <a:r>
              <a:rPr lang="zh-CN" altLang="en-US" dirty="0"/>
              <a:t>内容：以图开篇，引出“冰山一角”，让学员思考工作中有哪些事情与之对应。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840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09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</a:t>
            </a:r>
            <a:r>
              <a:rPr lang="zh-CN" altLang="en-US" dirty="0"/>
              <a:t>分钟</a:t>
            </a:r>
            <a:endParaRPr lang="en-US" altLang="zh-CN" dirty="0"/>
          </a:p>
          <a:p>
            <a:r>
              <a:rPr lang="zh-CN" altLang="en-US" dirty="0"/>
              <a:t>内容：以图开篇，引出“冰山一角”，让学员思考工作中有哪些事情与之对应。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78116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09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</a:t>
            </a:r>
            <a:r>
              <a:rPr lang="zh-CN" altLang="en-US" dirty="0"/>
              <a:t>分钟</a:t>
            </a:r>
            <a:endParaRPr lang="en-US" altLang="zh-CN" dirty="0"/>
          </a:p>
          <a:p>
            <a:r>
              <a:rPr lang="zh-CN" altLang="en-US" dirty="0"/>
              <a:t>内容：以图开篇，引出“冰山一角”，让学员思考工作中有哪些事情与之对应。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2570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09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</a:t>
            </a:r>
            <a:r>
              <a:rPr lang="zh-CN" altLang="en-US" dirty="0"/>
              <a:t>分钟</a:t>
            </a:r>
            <a:endParaRPr lang="en-US" altLang="zh-CN" dirty="0"/>
          </a:p>
          <a:p>
            <a:r>
              <a:rPr lang="zh-CN" altLang="en-US" dirty="0"/>
              <a:t>内容：以图开篇，引出“冰山一角”，让学员思考工作中有哪些事情与之对应。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343570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09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</a:t>
            </a:r>
            <a:r>
              <a:rPr lang="zh-CN" altLang="en-US" dirty="0"/>
              <a:t>分钟</a:t>
            </a:r>
            <a:endParaRPr lang="en-US" altLang="zh-CN" dirty="0"/>
          </a:p>
          <a:p>
            <a:r>
              <a:rPr lang="zh-CN" altLang="en-US" dirty="0"/>
              <a:t>内容：以图开篇，引出“冰山一角”，让学员思考工作中有哪些事情与之对应。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98705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09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</a:t>
            </a:r>
            <a:r>
              <a:rPr lang="zh-CN" altLang="en-US" dirty="0"/>
              <a:t>分钟</a:t>
            </a:r>
            <a:endParaRPr lang="en-US" altLang="zh-CN" dirty="0"/>
          </a:p>
          <a:p>
            <a:r>
              <a:rPr lang="zh-CN" altLang="en-US" dirty="0"/>
              <a:t>内容：以图开篇，引出“冰山一角”，让学员思考工作中有哪些事情与之对应。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0783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09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</a:t>
            </a:r>
            <a:r>
              <a:rPr lang="zh-CN" altLang="en-US" dirty="0"/>
              <a:t>分钟</a:t>
            </a:r>
            <a:endParaRPr lang="en-US" altLang="zh-CN" dirty="0"/>
          </a:p>
          <a:p>
            <a:r>
              <a:rPr lang="zh-CN" altLang="en-US" dirty="0"/>
              <a:t>内容：以图开篇，引出“冰山一角”，让学员思考工作中有哪些事情与之对应。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5147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09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</a:t>
            </a:r>
            <a:r>
              <a:rPr lang="zh-CN" altLang="en-US" dirty="0"/>
              <a:t>分钟</a:t>
            </a:r>
            <a:endParaRPr lang="en-US" altLang="zh-CN" dirty="0"/>
          </a:p>
          <a:p>
            <a:r>
              <a:rPr lang="zh-CN" altLang="en-US" dirty="0"/>
              <a:t>内容：以图开篇，引出“冰山一角”，让学员思考工作中有哪些事情与之对应。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07001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980995" name="Rectangle 3"/>
          <p:cNvSpPr>
            <a:spLocks noGrp="1" noRot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zh-CN" altLang="en-US" dirty="0"/>
              <a:t>时间：</a:t>
            </a:r>
            <a:r>
              <a:rPr lang="en-US" altLang="zh-CN" dirty="0"/>
              <a:t>2</a:t>
            </a:r>
            <a:r>
              <a:rPr lang="zh-CN" altLang="en-US" dirty="0"/>
              <a:t>分钟</a:t>
            </a:r>
            <a:endParaRPr lang="en-US" altLang="zh-CN" dirty="0"/>
          </a:p>
          <a:p>
            <a:r>
              <a:rPr lang="zh-CN" altLang="en-US" dirty="0"/>
              <a:t>内容：以图开篇，引出“冰山一角”，让学员思考工作中有哪些事情与之对应。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8435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60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552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24730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1_标题幻灯片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654541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>
  <p:cSld name="标题幻灯片">
    <p:bg>
      <p:bgPr>
        <a:blipFill rotWithShape="1">
          <a:blip r:embed="rId2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016677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5096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36314335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66607"/>
            <a:ext cx="10972800" cy="1524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2479269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5" y="1778439"/>
            <a:ext cx="4873575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5" y="2665379"/>
            <a:ext cx="4873575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605816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66607"/>
            <a:ext cx="10972800" cy="1524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304225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975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15489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3763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21280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366607"/>
            <a:ext cx="10972800" cy="1524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133600"/>
            <a:ext cx="10972800" cy="603504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563474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102854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211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129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16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8583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308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4603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39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65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80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C6B05-EF2C-44EC-8B3F-024A1DFCA243}" type="datetimeFigureOut">
              <a:rPr lang="zh-CN" altLang="en-US" smtClean="0"/>
              <a:t>2021/7/30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4DB89-A1AA-475C-896C-4E7D2EC63FD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1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5409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ftr="0" dt="0"/>
  <p:txStyles>
    <p:titleStyle>
      <a:lvl1pPr marL="0" lvl="0" indent="0" algn="ctr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67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lvl="0" indent="0" algn="l" defTabSz="121917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None/>
        <a:defRPr sz="16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90575" lvl="1" indent="-380990" algn="l" defTabSz="121917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3733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1523962" lvl="2" indent="-304792" algn="l" defTabSz="121917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2133547" lvl="3" indent="-304792" algn="l" defTabSz="121917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667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2743131" lvl="4" indent="-304792" algn="l" defTabSz="121917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3352716" lvl="5" indent="-304792" algn="l" defTabSz="121917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3962301" lvl="6" indent="-304792" algn="l" defTabSz="121917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4571886" lvl="7" indent="-304792" algn="l" defTabSz="121917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5181470" lvl="8" indent="-304792" algn="l" defTabSz="121917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667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bodyStyle>
    <p:otherStyle>
      <a:lvl1pPr marL="0" lvl="0" indent="0" algn="l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240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09585" lvl="1" indent="0" algn="l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1219170" lvl="2" indent="0" algn="l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828754" lvl="3" indent="0" algn="l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2438339" lvl="4" indent="0" algn="l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3047924" lvl="5" indent="0" algn="l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3657509" lvl="6" indent="0" algn="l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4267093" lvl="7" indent="0" algn="l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4876678" lvl="8" indent="0" algn="l" defTabSz="121917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3.jpeg"/><Relationship Id="rId5" Type="http://schemas.openxmlformats.org/officeDocument/2006/relationships/image" Target="../media/image32.jpg"/><Relationship Id="rId4" Type="http://schemas.openxmlformats.org/officeDocument/2006/relationships/image" Target="../media/image31.jpeg"/><Relationship Id="rId9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10" Type="http://schemas.openxmlformats.org/officeDocument/2006/relationships/image" Target="../media/image44.jpeg"/><Relationship Id="rId4" Type="http://schemas.openxmlformats.org/officeDocument/2006/relationships/image" Target="../media/image38.jpeg"/><Relationship Id="rId9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标题 2052"/>
          <p:cNvSpPr>
            <a:spLocks noGrp="1"/>
          </p:cNvSpPr>
          <p:nvPr/>
        </p:nvSpPr>
        <p:spPr>
          <a:xfrm>
            <a:off x="1679510" y="1932036"/>
            <a:ext cx="8640332" cy="7680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500" b="0" i="0" u="none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9170">
              <a:buSzPct val="100000"/>
            </a:pPr>
            <a:r>
              <a:rPr lang="zh-CN" altLang="en-US" sz="48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德赛电池</a:t>
            </a:r>
            <a:r>
              <a:rPr lang="en-US" altLang="zh-CN" sz="4800" b="1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-</a:t>
            </a:r>
            <a:r>
              <a:rPr lang="zh-CN" altLang="en-US" sz="4800" dirty="0">
                <a:solidFill>
                  <a:srgbClr val="FFFF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校企合作项目介绍</a:t>
            </a:r>
            <a:endParaRPr lang="zh-CN" altLang="zh-CN" sz="4800" dirty="0">
              <a:solidFill>
                <a:srgbClr val="FFFF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9158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/>
          <a:srcRect l="558" t="54912" r="90328" b="-1225"/>
          <a:stretch>
            <a:fillRect/>
          </a:stretch>
        </p:blipFill>
        <p:spPr>
          <a:xfrm>
            <a:off x="761569" y="3770427"/>
            <a:ext cx="1528837" cy="1688091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674519" y="3951092"/>
            <a:ext cx="11327555" cy="2704229"/>
            <a:chOff x="395537" y="2954386"/>
            <a:chExt cx="7992888" cy="2213576"/>
          </a:xfrm>
          <a:noFill/>
        </p:grpSpPr>
        <p:sp>
          <p:nvSpPr>
            <p:cNvPr id="35" name="Rectangle 37"/>
            <p:cNvSpPr/>
            <p:nvPr/>
          </p:nvSpPr>
          <p:spPr>
            <a:xfrm>
              <a:off x="395537" y="4853635"/>
              <a:ext cx="7992888" cy="31432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8" rIns="91438" bIns="45718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注册成立：德赛电池有限公司与望城经济开发区管理委员会签署投资协议，</a:t>
              </a:r>
              <a:r>
                <a:rPr kumimoji="0" lang="en-US" altLang="zh-CN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2019</a:t>
              </a: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年</a:t>
              </a:r>
              <a:r>
                <a:rPr kumimoji="0" lang="en-US" altLang="zh-CN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1</a:t>
              </a: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月</a:t>
              </a:r>
              <a:r>
                <a:rPr kumimoji="0" lang="en-US" altLang="zh-CN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11</a:t>
              </a: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日，长沙子公司正式成立</a:t>
              </a:r>
              <a:endParaRPr kumimoji="0" lang="en-US" altLang="zh-CN" sz="1465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36" name="Rectangle 37"/>
            <p:cNvSpPr/>
            <p:nvPr/>
          </p:nvSpPr>
          <p:spPr>
            <a:xfrm>
              <a:off x="5085915" y="3467096"/>
              <a:ext cx="3302510" cy="31432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8" rIns="91438" bIns="45718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厂房搬迁：入驻智能产业园区，开启制造新篇章</a:t>
              </a:r>
            </a:p>
          </p:txBody>
        </p:sp>
        <p:sp>
          <p:nvSpPr>
            <p:cNvPr id="37" name="Rectangle 37"/>
            <p:cNvSpPr/>
            <p:nvPr/>
          </p:nvSpPr>
          <p:spPr>
            <a:xfrm>
              <a:off x="6740157" y="2954386"/>
              <a:ext cx="1648267" cy="31432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8" rIns="91438" bIns="45718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体系认证：通过体系认证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908693" y="4416721"/>
              <a:ext cx="6479732" cy="31432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8" rIns="91438" bIns="45718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开业投产：在</a:t>
              </a:r>
              <a:r>
                <a:rPr kumimoji="0" lang="en-US" altLang="zh-CN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2</a:t>
              </a: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个月内，完成临时厂房交付和线体设备验收，达成准时开业目标，开始正式生产爬坡</a:t>
              </a:r>
            </a:p>
          </p:txBody>
        </p:sp>
        <p:sp>
          <p:nvSpPr>
            <p:cNvPr id="39" name="Rectangle 37"/>
            <p:cNvSpPr/>
            <p:nvPr/>
          </p:nvSpPr>
          <p:spPr>
            <a:xfrm>
              <a:off x="3506142" y="3922963"/>
              <a:ext cx="4882282" cy="31432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38" tIns="45718" rIns="91438" bIns="45718"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3422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465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/>
                </a:rPr>
                <a:t>获得肯定：凭借出色销售业绩和发展建设贡献，揽获经开区 “企业入规奖“</a:t>
              </a:r>
              <a:endParaRPr kumimoji="0" lang="en-US" altLang="zh-CN" sz="1465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</a:endParaRPr>
            </a:p>
          </p:txBody>
        </p:sp>
      </p:grpSp>
      <p:sp>
        <p:nvSpPr>
          <p:cNvPr id="40" name="矩形 39"/>
          <p:cNvSpPr/>
          <p:nvPr/>
        </p:nvSpPr>
        <p:spPr>
          <a:xfrm>
            <a:off x="430811" y="3177215"/>
            <a:ext cx="2120135" cy="625475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注册成立德赛电池（长沙）有限公司</a:t>
            </a:r>
          </a:p>
        </p:txBody>
      </p:sp>
      <p:sp>
        <p:nvSpPr>
          <p:cNvPr id="41" name="矩形 40"/>
          <p:cNvSpPr/>
          <p:nvPr/>
        </p:nvSpPr>
        <p:spPr>
          <a:xfrm>
            <a:off x="2459763" y="2623143"/>
            <a:ext cx="2495283" cy="381635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举行投产仪式</a:t>
            </a:r>
          </a:p>
        </p:txBody>
      </p:sp>
      <p:sp>
        <p:nvSpPr>
          <p:cNvPr id="42" name="矩形 41"/>
          <p:cNvSpPr/>
          <p:nvPr/>
        </p:nvSpPr>
        <p:spPr>
          <a:xfrm>
            <a:off x="5066791" y="2015043"/>
            <a:ext cx="1689399" cy="625475"/>
          </a:xfrm>
          <a:prstGeom prst="rect">
            <a:avLst/>
          </a:prstGeom>
        </p:spPr>
        <p:txBody>
          <a:bodyPr wrap="square" lIns="121906" tIns="60953" rIns="121906" bIns="60953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入选长沙市智能制造试点企业</a:t>
            </a:r>
          </a:p>
        </p:txBody>
      </p:sp>
      <p:sp>
        <p:nvSpPr>
          <p:cNvPr id="43" name="矩形 42"/>
          <p:cNvSpPr/>
          <p:nvPr/>
        </p:nvSpPr>
        <p:spPr>
          <a:xfrm>
            <a:off x="7336173" y="1399504"/>
            <a:ext cx="1560860" cy="625475"/>
          </a:xfrm>
          <a:prstGeom prst="rect">
            <a:avLst/>
          </a:prstGeom>
          <a:noFill/>
        </p:spPr>
        <p:txBody>
          <a:bodyPr wrap="square" lIns="121906" tIns="60953" rIns="121906" bIns="60953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入驻手机智能终端产业园</a:t>
            </a:r>
          </a:p>
        </p:txBody>
      </p:sp>
      <p:sp>
        <p:nvSpPr>
          <p:cNvPr id="44" name="矩形 43"/>
          <p:cNvSpPr/>
          <p:nvPr/>
        </p:nvSpPr>
        <p:spPr>
          <a:xfrm>
            <a:off x="9234026" y="876405"/>
            <a:ext cx="2432461" cy="381635"/>
          </a:xfrm>
          <a:prstGeom prst="rect">
            <a:avLst/>
          </a:prstGeom>
          <a:noFill/>
        </p:spPr>
        <p:txBody>
          <a:bodyPr wrap="square" lIns="121906" tIns="60953" rIns="121906" bIns="60953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 pitchFamily="34" charset="0"/>
                <a:sym typeface="Arial" panose="020B0604020202020204" pitchFamily="34" charset="0"/>
              </a:rPr>
              <a:t>通过三大体系认证</a:t>
            </a:r>
          </a:p>
        </p:txBody>
      </p:sp>
      <p:sp>
        <p:nvSpPr>
          <p:cNvPr id="45" name="TextBox 42"/>
          <p:cNvSpPr txBox="1"/>
          <p:nvPr/>
        </p:nvSpPr>
        <p:spPr>
          <a:xfrm>
            <a:off x="3452806" y="4894564"/>
            <a:ext cx="723904" cy="410106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开业</a:t>
            </a:r>
          </a:p>
        </p:txBody>
      </p:sp>
      <p:sp>
        <p:nvSpPr>
          <p:cNvPr id="46" name="TextBox 43"/>
          <p:cNvSpPr txBox="1"/>
          <p:nvPr/>
        </p:nvSpPr>
        <p:spPr>
          <a:xfrm>
            <a:off x="5614393" y="4344821"/>
            <a:ext cx="723904" cy="410106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获奖</a:t>
            </a:r>
          </a:p>
        </p:txBody>
      </p:sp>
      <p:sp>
        <p:nvSpPr>
          <p:cNvPr id="47" name="TextBox 44"/>
          <p:cNvSpPr txBox="1"/>
          <p:nvPr/>
        </p:nvSpPr>
        <p:spPr>
          <a:xfrm>
            <a:off x="7793567" y="3775038"/>
            <a:ext cx="723904" cy="410106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搬迁</a:t>
            </a:r>
          </a:p>
        </p:txBody>
      </p:sp>
      <p:sp>
        <p:nvSpPr>
          <p:cNvPr id="48" name="TextBox 45"/>
          <p:cNvSpPr txBox="1"/>
          <p:nvPr/>
        </p:nvSpPr>
        <p:spPr>
          <a:xfrm>
            <a:off x="10097823" y="3250602"/>
            <a:ext cx="723904" cy="410106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认证</a:t>
            </a:r>
          </a:p>
        </p:txBody>
      </p:sp>
      <p:sp>
        <p:nvSpPr>
          <p:cNvPr id="49" name="文本框 4"/>
          <p:cNvSpPr txBox="1"/>
          <p:nvPr/>
        </p:nvSpPr>
        <p:spPr>
          <a:xfrm>
            <a:off x="252718" y="770877"/>
            <a:ext cx="8545188" cy="807909"/>
          </a:xfrm>
          <a:prstGeom prst="rect">
            <a:avLst/>
          </a:prstGeom>
          <a:noFill/>
        </p:spPr>
        <p:txBody>
          <a:bodyPr wrap="square" lIns="68576" tIns="34288" rIns="68576" bIns="34288">
            <a:spAutoFit/>
          </a:bodyPr>
          <a:lstStyle>
            <a:defPPr>
              <a:defRPr lang="zh-CN"/>
            </a:defPPr>
            <a:lvl1pPr marL="0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30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89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9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09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42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402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362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793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2019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年签约望城，实现当年签约当年投产当年盈利；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2020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ea"/>
              </a:rPr>
              <a:t>年入驻手机智能终端产业园，成为望城招商引资的一块名牌！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0" name="TextBox 42"/>
          <p:cNvSpPr txBox="1"/>
          <p:nvPr/>
        </p:nvSpPr>
        <p:spPr>
          <a:xfrm>
            <a:off x="1171253" y="5405526"/>
            <a:ext cx="723904" cy="410106"/>
          </a:xfrm>
          <a:prstGeom prst="rect">
            <a:avLst/>
          </a:prstGeom>
          <a:noFill/>
        </p:spPr>
        <p:txBody>
          <a:bodyPr wrap="none" lIns="121914" tIns="60957" rIns="121914" bIns="60957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65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85000"/>
                    <a:lumOff val="15000"/>
                  </a:sys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注册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189" y="3078341"/>
            <a:ext cx="1880514" cy="1753440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395" y="2674688"/>
            <a:ext cx="2038168" cy="1561933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788" y="2110024"/>
            <a:ext cx="2128100" cy="1533998"/>
          </a:xfrm>
          <a:prstGeom prst="rect">
            <a:avLst/>
          </a:prstGeom>
        </p:spPr>
      </p:pic>
      <p:pic>
        <p:nvPicPr>
          <p:cNvPr id="58" name="图片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8226" y="1285287"/>
            <a:ext cx="1626025" cy="1838215"/>
          </a:xfrm>
          <a:prstGeom prst="rect">
            <a:avLst/>
          </a:prstGeom>
        </p:spPr>
      </p:pic>
      <p:grpSp>
        <p:nvGrpSpPr>
          <p:cNvPr id="65" name="组合 64"/>
          <p:cNvGrpSpPr/>
          <p:nvPr/>
        </p:nvGrpSpPr>
        <p:grpSpPr>
          <a:xfrm>
            <a:off x="10513" y="1342712"/>
            <a:ext cx="12077041" cy="4545394"/>
            <a:chOff x="10513" y="1342712"/>
            <a:chExt cx="12077041" cy="4545394"/>
          </a:xfrm>
        </p:grpSpPr>
        <p:grpSp>
          <p:nvGrpSpPr>
            <p:cNvPr id="3" name="组合 2"/>
            <p:cNvGrpSpPr/>
            <p:nvPr/>
          </p:nvGrpSpPr>
          <p:grpSpPr>
            <a:xfrm>
              <a:off x="10513" y="1342712"/>
              <a:ext cx="11659605" cy="4545394"/>
              <a:chOff x="27659" y="964146"/>
              <a:chExt cx="8744709" cy="3409046"/>
            </a:xfrm>
          </p:grpSpPr>
          <p:sp>
            <p:nvSpPr>
              <p:cNvPr id="33" name="矩形 32"/>
              <p:cNvSpPr/>
              <p:nvPr/>
            </p:nvSpPr>
            <p:spPr>
              <a:xfrm>
                <a:off x="1631969" y="2311329"/>
                <a:ext cx="307637" cy="1631940"/>
              </a:xfrm>
              <a:prstGeom prst="rect">
                <a:avLst/>
              </a:prstGeom>
              <a:solidFill>
                <a:srgbClr val="F7F7F7"/>
              </a:solidFill>
              <a:ln w="12700" cap="flat" cmpd="sng" algn="ctr">
                <a:solidFill>
                  <a:srgbClr val="F7F7F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3336557" y="1851670"/>
                <a:ext cx="270000" cy="1586815"/>
              </a:xfrm>
              <a:prstGeom prst="rect">
                <a:avLst/>
              </a:prstGeom>
              <a:solidFill>
                <a:srgbClr val="F7F7F7"/>
              </a:solidFill>
              <a:ln w="12700" cap="flat" cmpd="sng" algn="ctr">
                <a:solidFill>
                  <a:srgbClr val="F7F7F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  <p:cxnSp>
            <p:nvCxnSpPr>
              <p:cNvPr id="6" name="直接连接符 5"/>
              <p:cNvCxnSpPr/>
              <p:nvPr/>
            </p:nvCxnSpPr>
            <p:spPr>
              <a:xfrm flipV="1">
                <a:off x="7094693" y="2366219"/>
                <a:ext cx="124185" cy="360000"/>
              </a:xfrm>
              <a:prstGeom prst="line">
                <a:avLst/>
              </a:prstGeom>
              <a:noFill/>
              <a:ln w="2540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</a:ln>
              <a:effectLst/>
            </p:spPr>
          </p:cxnSp>
          <p:cxnSp>
            <p:nvCxnSpPr>
              <p:cNvPr id="7" name="直接连接符 6"/>
              <p:cNvCxnSpPr/>
              <p:nvPr/>
            </p:nvCxnSpPr>
            <p:spPr>
              <a:xfrm flipV="1">
                <a:off x="5387283" y="2752860"/>
                <a:ext cx="124185" cy="360000"/>
              </a:xfrm>
              <a:prstGeom prst="line">
                <a:avLst/>
              </a:prstGeom>
              <a:noFill/>
              <a:ln w="2540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</a:ln>
              <a:effectLst/>
            </p:spPr>
          </p:cxnSp>
          <p:cxnSp>
            <p:nvCxnSpPr>
              <p:cNvPr id="8" name="直接连接符 7"/>
              <p:cNvCxnSpPr/>
              <p:nvPr/>
            </p:nvCxnSpPr>
            <p:spPr>
              <a:xfrm flipV="1">
                <a:off x="3700164" y="3169698"/>
                <a:ext cx="124185" cy="360000"/>
              </a:xfrm>
              <a:prstGeom prst="line">
                <a:avLst/>
              </a:prstGeom>
              <a:noFill/>
              <a:ln w="2540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</a:ln>
              <a:effectLst/>
            </p:spPr>
          </p:cxnSp>
          <p:cxnSp>
            <p:nvCxnSpPr>
              <p:cNvPr id="9" name="直接连接符 8"/>
              <p:cNvCxnSpPr/>
              <p:nvPr/>
            </p:nvCxnSpPr>
            <p:spPr>
              <a:xfrm>
                <a:off x="3824349" y="3165333"/>
                <a:ext cx="1553490" cy="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</a:ln>
              <a:effectLst/>
            </p:spPr>
          </p:cxnSp>
          <p:cxnSp>
            <p:nvCxnSpPr>
              <p:cNvPr id="10" name="直接连接符 9"/>
              <p:cNvCxnSpPr/>
              <p:nvPr/>
            </p:nvCxnSpPr>
            <p:spPr>
              <a:xfrm flipV="1">
                <a:off x="2104194" y="3621504"/>
                <a:ext cx="1561037" cy="0"/>
              </a:xfrm>
              <a:prstGeom prst="line">
                <a:avLst/>
              </a:prstGeom>
              <a:noFill/>
              <a:ln w="2540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</a:ln>
              <a:effectLst/>
            </p:spPr>
          </p:cxnSp>
          <p:cxnSp>
            <p:nvCxnSpPr>
              <p:cNvPr id="11" name="直接连接符 10"/>
              <p:cNvCxnSpPr/>
              <p:nvPr/>
            </p:nvCxnSpPr>
            <p:spPr>
              <a:xfrm flipV="1">
                <a:off x="1980009" y="3637009"/>
                <a:ext cx="124185" cy="360000"/>
              </a:xfrm>
              <a:prstGeom prst="line">
                <a:avLst/>
              </a:prstGeom>
              <a:noFill/>
              <a:ln w="2540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</a:ln>
              <a:effectLst/>
            </p:spPr>
          </p:cxnSp>
          <p:cxnSp>
            <p:nvCxnSpPr>
              <p:cNvPr id="12" name="直接连接符 11"/>
              <p:cNvCxnSpPr/>
              <p:nvPr/>
            </p:nvCxnSpPr>
            <p:spPr>
              <a:xfrm>
                <a:off x="619200" y="4029918"/>
                <a:ext cx="1260000" cy="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</a:ln>
              <a:effectLst/>
            </p:spPr>
          </p:cxnSp>
          <p:grpSp>
            <p:nvGrpSpPr>
              <p:cNvPr id="13" name="组合 12"/>
              <p:cNvGrpSpPr/>
              <p:nvPr/>
            </p:nvGrpSpPr>
            <p:grpSpPr>
              <a:xfrm>
                <a:off x="1663535" y="3566359"/>
                <a:ext cx="777365" cy="689356"/>
                <a:chOff x="2450739" y="3254591"/>
                <a:chExt cx="777365" cy="689356"/>
              </a:xfrm>
            </p:grpSpPr>
            <p:sp>
              <p:nvSpPr>
                <p:cNvPr id="28" name="椭圆 27"/>
                <p:cNvSpPr/>
                <p:nvPr/>
              </p:nvSpPr>
              <p:spPr>
                <a:xfrm>
                  <a:off x="2474361" y="3254591"/>
                  <a:ext cx="670747" cy="689356"/>
                </a:xfrm>
                <a:prstGeom prst="ellipse">
                  <a:avLst/>
                </a:prstGeom>
                <a:solidFill>
                  <a:srgbClr val="3CB97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21912" tIns="60956" rIns="121912" bIns="60956"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3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29" name="TextBox 84"/>
                <p:cNvSpPr txBox="1"/>
                <p:nvPr/>
              </p:nvSpPr>
              <p:spPr>
                <a:xfrm>
                  <a:off x="2450739" y="3475142"/>
                  <a:ext cx="777365" cy="276993"/>
                </a:xfrm>
                <a:prstGeom prst="rect">
                  <a:avLst/>
                </a:prstGeom>
                <a:noFill/>
              </p:spPr>
              <p:txBody>
                <a:bodyPr wrap="none" lIns="121912" tIns="60956" rIns="121912" bIns="60956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19</a:t>
                  </a:r>
                  <a:r>
                    <a:rPr kumimoji="0" lang="zh-CN" alt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年</a:t>
                  </a:r>
                  <a:r>
                    <a:rPr kumimoji="0" lang="en-US" altLang="zh-CN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4</a:t>
                  </a:r>
                  <a:r>
                    <a:rPr kumimoji="0" lang="zh-CN" alt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月</a:t>
                  </a:r>
                </a:p>
              </p:txBody>
            </p:sp>
          </p:grpSp>
          <p:grpSp>
            <p:nvGrpSpPr>
              <p:cNvPr id="14" name="组合 13"/>
              <p:cNvGrpSpPr/>
              <p:nvPr/>
            </p:nvGrpSpPr>
            <p:grpSpPr>
              <a:xfrm>
                <a:off x="27659" y="3683836"/>
                <a:ext cx="777365" cy="689356"/>
                <a:chOff x="253394" y="3499186"/>
                <a:chExt cx="777365" cy="689356"/>
              </a:xfrm>
            </p:grpSpPr>
            <p:sp>
              <p:nvSpPr>
                <p:cNvPr id="26" name="椭圆 25"/>
                <p:cNvSpPr/>
                <p:nvPr/>
              </p:nvSpPr>
              <p:spPr>
                <a:xfrm>
                  <a:off x="314130" y="3499186"/>
                  <a:ext cx="670748" cy="689356"/>
                </a:xfrm>
                <a:prstGeom prst="ellipse">
                  <a:avLst/>
                </a:prstGeom>
                <a:solidFill>
                  <a:srgbClr val="3CB977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lIns="121912" tIns="60956" rIns="121912" bIns="60956" rtlCol="0" anchor="ctr"/>
                <a:lstStyle>
                  <a:defPPr>
                    <a:defRPr lang="zh-CN">
                      <a:solidFill>
                        <a:schemeClr val="lt1"/>
                      </a:solidFill>
                    </a:defRPr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935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" lastClr="FFFFFF"/>
                    </a:solidFill>
                    <a:effectLst/>
                    <a:uLnTx/>
                    <a:uFillTx/>
                    <a:latin typeface="等线" panose="02010600030101010101" charset="-122"/>
                    <a:ea typeface="等线" panose="02010600030101010101" charset="-122"/>
                    <a:cs typeface="+mn-cs"/>
                  </a:endParaRPr>
                </a:p>
              </p:txBody>
            </p:sp>
            <p:sp>
              <p:nvSpPr>
                <p:cNvPr id="27" name="TextBox 80"/>
                <p:cNvSpPr txBox="1"/>
                <p:nvPr/>
              </p:nvSpPr>
              <p:spPr>
                <a:xfrm>
                  <a:off x="253394" y="3717057"/>
                  <a:ext cx="777365" cy="276993"/>
                </a:xfrm>
                <a:prstGeom prst="rect">
                  <a:avLst/>
                </a:prstGeom>
                <a:noFill/>
              </p:spPr>
              <p:txBody>
                <a:bodyPr wrap="none" lIns="121912" tIns="60956" rIns="121912" bIns="60956" rtlCol="0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19</a:t>
                  </a:r>
                  <a:r>
                    <a:rPr kumimoji="0" lang="zh-CN" alt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年</a:t>
                  </a:r>
                  <a:r>
                    <a:rPr kumimoji="0" lang="en-US" altLang="zh-CN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1</a:t>
                  </a:r>
                  <a:r>
                    <a:rPr kumimoji="0" lang="zh-CN" altLang="en-US" sz="1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ysClr val="window" lastClr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月</a:t>
                  </a:r>
                </a:p>
              </p:txBody>
            </p:sp>
          </p:grpSp>
          <p:cxnSp>
            <p:nvCxnSpPr>
              <p:cNvPr id="15" name="直接连接符 14"/>
              <p:cNvCxnSpPr/>
              <p:nvPr/>
            </p:nvCxnSpPr>
            <p:spPr>
              <a:xfrm>
                <a:off x="5511468" y="2742429"/>
                <a:ext cx="1553490" cy="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</a:ln>
              <a:effectLst/>
            </p:spPr>
          </p:cxnSp>
          <p:cxnSp>
            <p:nvCxnSpPr>
              <p:cNvPr id="16" name="直接连接符 15"/>
              <p:cNvCxnSpPr/>
              <p:nvPr/>
            </p:nvCxnSpPr>
            <p:spPr>
              <a:xfrm>
                <a:off x="7218878" y="2355788"/>
                <a:ext cx="1553490" cy="0"/>
              </a:xfrm>
              <a:prstGeom prst="line">
                <a:avLst/>
              </a:prstGeom>
              <a:noFill/>
              <a:ln w="19050" cap="rnd" cmpd="sng" algn="ctr">
                <a:solidFill>
                  <a:sysClr val="windowText" lastClr="000000">
                    <a:lumMod val="65000"/>
                    <a:lumOff val="35000"/>
                  </a:sysClr>
                </a:solidFill>
                <a:prstDash val="solid"/>
                <a:round/>
              </a:ln>
              <a:effectLst/>
            </p:spPr>
          </p:cxnSp>
          <p:sp>
            <p:nvSpPr>
              <p:cNvPr id="23" name="矩形 22"/>
              <p:cNvSpPr/>
              <p:nvPr/>
            </p:nvSpPr>
            <p:spPr>
              <a:xfrm>
                <a:off x="6762006" y="964146"/>
                <a:ext cx="270000" cy="1548000"/>
              </a:xfrm>
              <a:prstGeom prst="rect">
                <a:avLst/>
              </a:prstGeom>
              <a:solidFill>
                <a:srgbClr val="F7F7F7"/>
              </a:solidFill>
              <a:ln w="12700" cap="flat" cmpd="sng" algn="ctr">
                <a:solidFill>
                  <a:srgbClr val="F7F7F7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等线" panose="02010600030101010101" charset="-122"/>
                  <a:ea typeface="等线" panose="02010600030101010101" charset="-122"/>
                  <a:cs typeface="+mn-cs"/>
                </a:endParaRPr>
              </a:p>
            </p:txBody>
          </p:sp>
        </p:grpSp>
        <p:sp>
          <p:nvSpPr>
            <p:cNvPr id="53" name="椭圆 52"/>
            <p:cNvSpPr/>
            <p:nvPr/>
          </p:nvSpPr>
          <p:spPr>
            <a:xfrm>
              <a:off x="6575238" y="3714921"/>
              <a:ext cx="894329" cy="919141"/>
            </a:xfrm>
            <a:prstGeom prst="ellipse">
              <a:avLst/>
            </a:prstGeom>
            <a:solidFill>
              <a:srgbClr val="3CB9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21912" tIns="60956" rIns="121912" bIns="60956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4" name="TextBox 76"/>
            <p:cNvSpPr txBox="1"/>
            <p:nvPr/>
          </p:nvSpPr>
          <p:spPr>
            <a:xfrm>
              <a:off x="6509293" y="3968479"/>
              <a:ext cx="1036486" cy="369324"/>
            </a:xfrm>
            <a:prstGeom prst="rect">
              <a:avLst/>
            </a:prstGeom>
            <a:noFill/>
          </p:spPr>
          <p:txBody>
            <a:bodyPr wrap="none" lIns="121912" tIns="60956" rIns="121912" bIns="6095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20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7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月</a:t>
              </a:r>
            </a:p>
          </p:txBody>
        </p:sp>
        <p:sp>
          <p:nvSpPr>
            <p:cNvPr id="56" name="椭圆 55"/>
            <p:cNvSpPr/>
            <p:nvPr/>
          </p:nvSpPr>
          <p:spPr>
            <a:xfrm>
              <a:off x="8924058" y="3041729"/>
              <a:ext cx="964638" cy="919141"/>
            </a:xfrm>
            <a:prstGeom prst="ellipse">
              <a:avLst/>
            </a:prstGeom>
            <a:solidFill>
              <a:srgbClr val="3CB977"/>
            </a:solidFill>
            <a:ln w="12700" cap="flat" cmpd="sng" algn="ctr">
              <a:solidFill>
                <a:srgbClr val="3CB977"/>
              </a:solidFill>
              <a:prstDash val="solid"/>
              <a:miter lim="800000"/>
            </a:ln>
            <a:effectLst/>
          </p:spPr>
          <p:txBody>
            <a:bodyPr lIns="121912" tIns="60956" rIns="121912" bIns="60956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57" name="TextBox 72"/>
            <p:cNvSpPr txBox="1"/>
            <p:nvPr/>
          </p:nvSpPr>
          <p:spPr>
            <a:xfrm>
              <a:off x="8829578" y="3336516"/>
              <a:ext cx="1163123" cy="369324"/>
            </a:xfrm>
            <a:prstGeom prst="rect">
              <a:avLst/>
            </a:prstGeom>
            <a:noFill/>
          </p:spPr>
          <p:txBody>
            <a:bodyPr wrap="none" lIns="121912" tIns="60956" rIns="121912" bIns="6095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20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12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月</a:t>
              </a:r>
            </a:p>
          </p:txBody>
        </p:sp>
        <p:sp>
          <p:nvSpPr>
            <p:cNvPr id="59" name="椭圆 58"/>
            <p:cNvSpPr/>
            <p:nvPr/>
          </p:nvSpPr>
          <p:spPr>
            <a:xfrm>
              <a:off x="11193226" y="2409115"/>
              <a:ext cx="894328" cy="919141"/>
            </a:xfrm>
            <a:prstGeom prst="ellipse">
              <a:avLst/>
            </a:prstGeom>
            <a:solidFill>
              <a:srgbClr val="3CB977"/>
            </a:solidFill>
            <a:ln w="12700" cap="flat" cmpd="sng" algn="ctr">
              <a:solidFill>
                <a:srgbClr val="3CB977"/>
              </a:solidFill>
              <a:prstDash val="solid"/>
              <a:miter lim="800000"/>
            </a:ln>
            <a:effectLst/>
          </p:spPr>
          <p:txBody>
            <a:bodyPr lIns="121912" tIns="60956" rIns="121912" bIns="60956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60" name="TextBox 72"/>
            <p:cNvSpPr txBox="1"/>
            <p:nvPr/>
          </p:nvSpPr>
          <p:spPr>
            <a:xfrm>
              <a:off x="11227398" y="2701718"/>
              <a:ext cx="860156" cy="369324"/>
            </a:xfrm>
            <a:prstGeom prst="rect">
              <a:avLst/>
            </a:prstGeom>
            <a:noFill/>
          </p:spPr>
          <p:txBody>
            <a:bodyPr wrap="none" lIns="121912" tIns="60956" rIns="121912" bIns="6095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21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~</a:t>
              </a:r>
              <a:endPara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4507882" y="4185772"/>
              <a:ext cx="894329" cy="919141"/>
            </a:xfrm>
            <a:prstGeom prst="ellipse">
              <a:avLst/>
            </a:prstGeom>
            <a:solidFill>
              <a:srgbClr val="3CB977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121912" tIns="60956" rIns="121912" bIns="60956"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35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63" name="TextBox 84"/>
            <p:cNvSpPr txBox="1"/>
            <p:nvPr/>
          </p:nvSpPr>
          <p:spPr>
            <a:xfrm>
              <a:off x="4451033" y="4452676"/>
              <a:ext cx="1036486" cy="369324"/>
            </a:xfrm>
            <a:prstGeom prst="rect">
              <a:avLst/>
            </a:prstGeom>
            <a:noFill/>
          </p:spPr>
          <p:txBody>
            <a:bodyPr wrap="none" lIns="121912" tIns="60956" rIns="121912" bIns="60956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20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年</a:t>
              </a: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3</a:t>
              </a:r>
              <a:r>
                <a: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月</a:t>
              </a:r>
            </a:p>
          </p:txBody>
        </p:sp>
      </p:grpSp>
      <p:sp>
        <p:nvSpPr>
          <p:cNvPr id="64" name="矩形 63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企业简介</a:t>
            </a:r>
          </a:p>
        </p:txBody>
      </p:sp>
    </p:spTree>
    <p:extLst>
      <p:ext uri="{BB962C8B-B14F-4D97-AF65-F5344CB8AC3E}">
        <p14:creationId xmlns:p14="http://schemas.microsoft.com/office/powerpoint/2010/main" val="2238332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291644"/>
            <a:ext cx="12192000" cy="14693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2380441" y="2517035"/>
            <a:ext cx="189879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PART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02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720714" y="2591312"/>
            <a:ext cx="62992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noProof="0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岗位介绍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4416580" y="2291644"/>
            <a:ext cx="8664" cy="1469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953" y="4234301"/>
            <a:ext cx="2081047" cy="255866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128492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岗位介绍</a:t>
            </a: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40636"/>
              </p:ext>
            </p:extLst>
          </p:nvPr>
        </p:nvGraphicFramePr>
        <p:xfrm>
          <a:off x="612021" y="1025996"/>
          <a:ext cx="5317746" cy="2372245"/>
        </p:xfrm>
        <a:graphic>
          <a:graphicData uri="http://schemas.openxmlformats.org/drawingml/2006/table">
            <a:tbl>
              <a:tblPr firstRow="1" firstCol="1" bandRow="1"/>
              <a:tblGrid>
                <a:gridCol w="1287538">
                  <a:extLst>
                    <a:ext uri="{9D8B030D-6E8A-4147-A177-3AD203B41FA5}">
                      <a16:colId xmlns:a16="http://schemas.microsoft.com/office/drawing/2014/main" val="1410599743"/>
                    </a:ext>
                  </a:extLst>
                </a:gridCol>
                <a:gridCol w="2167944">
                  <a:extLst>
                    <a:ext uri="{9D8B030D-6E8A-4147-A177-3AD203B41FA5}">
                      <a16:colId xmlns:a16="http://schemas.microsoft.com/office/drawing/2014/main" val="679584632"/>
                    </a:ext>
                  </a:extLst>
                </a:gridCol>
                <a:gridCol w="1008994">
                  <a:extLst>
                    <a:ext uri="{9D8B030D-6E8A-4147-A177-3AD203B41FA5}">
                      <a16:colId xmlns:a16="http://schemas.microsoft.com/office/drawing/2014/main" val="2281850859"/>
                    </a:ext>
                  </a:extLst>
                </a:gridCol>
                <a:gridCol w="853270">
                  <a:extLst>
                    <a:ext uri="{9D8B030D-6E8A-4147-A177-3AD203B41FA5}">
                      <a16:colId xmlns:a16="http://schemas.microsoft.com/office/drawing/2014/main" val="2416079158"/>
                    </a:ext>
                  </a:extLst>
                </a:gridCol>
              </a:tblGrid>
              <a:tr h="3388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招聘岗位：</a:t>
                      </a:r>
                      <a:endParaRPr lang="zh-CN" sz="1400" kern="10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生产技工（储备技术员）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需求人数：</a:t>
                      </a:r>
                      <a:endParaRPr lang="zh-CN" sz="1400" b="1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alt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1000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4853068"/>
                  </a:ext>
                </a:extLst>
              </a:tr>
              <a:tr h="338892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专业要求：</a:t>
                      </a:r>
                      <a:endParaRPr lang="zh-CN" sz="1400" kern="100" dirty="0"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alt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电气、</a:t>
                      </a: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机械、自动化、电子等相关专业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1168485"/>
                  </a:ext>
                </a:extLst>
              </a:tr>
              <a:tr h="1694461">
                <a:tc grid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zh-CN" sz="1400" b="1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岗位职责描述：</a:t>
                      </a: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、设备的每日点检、维护；</a:t>
                      </a:r>
                    </a:p>
                    <a:p>
                      <a:pPr indent="9334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2</a:t>
                      </a: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、设备异常的前期处理、预判和反馈；</a:t>
                      </a:r>
                    </a:p>
                    <a:p>
                      <a:pPr indent="9334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3</a:t>
                      </a: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、工装夹具的清洁、维护、送修；</a:t>
                      </a:r>
                    </a:p>
                    <a:p>
                      <a:pPr indent="9334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4</a:t>
                      </a: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、关键物料的区分与上料；</a:t>
                      </a:r>
                    </a:p>
                    <a:p>
                      <a:pPr indent="933450"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      5</a:t>
                      </a:r>
                      <a:r>
                        <a:rPr lang="zh-CN" sz="1400" kern="100" dirty="0"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Times New Roman" panose="02020603050405020304" pitchFamily="18" charset="0"/>
                        </a:rPr>
                        <a:t>、各工站不良品的识别、判断、处理、反馈等。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0797283"/>
                  </a:ext>
                </a:extLst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44" b="3381"/>
          <a:stretch/>
        </p:blipFill>
        <p:spPr>
          <a:xfrm>
            <a:off x="473455" y="3838554"/>
            <a:ext cx="3395247" cy="219438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1" t="17774" b="9742"/>
          <a:stretch/>
        </p:blipFill>
        <p:spPr>
          <a:xfrm>
            <a:off x="4232143" y="3838554"/>
            <a:ext cx="3395247" cy="2183873"/>
          </a:xfrm>
          <a:prstGeom prst="rect">
            <a:avLst/>
          </a:prstGeom>
        </p:spPr>
      </p:pic>
      <p:sp>
        <p:nvSpPr>
          <p:cNvPr id="14" name="圆角矩形 13"/>
          <p:cNvSpPr/>
          <p:nvPr/>
        </p:nvSpPr>
        <p:spPr>
          <a:xfrm>
            <a:off x="4258420" y="6181856"/>
            <a:ext cx="3352800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理论教学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515902" y="6181856"/>
            <a:ext cx="3352800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工程师现场教学</a:t>
            </a:r>
          </a:p>
        </p:txBody>
      </p:sp>
      <p:sp>
        <p:nvSpPr>
          <p:cNvPr id="17" name="矩形 16"/>
          <p:cNvSpPr/>
          <p:nvPr/>
        </p:nvSpPr>
        <p:spPr>
          <a:xfrm>
            <a:off x="7777657" y="3838554"/>
            <a:ext cx="38783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66700" algn="just">
              <a:lnSpc>
                <a:spcPct val="150000"/>
              </a:lnSpc>
              <a:spcAft>
                <a:spcPts val="0"/>
              </a:spcAft>
            </a:pPr>
            <a:r>
              <a:rPr lang="zh-CN" altLang="zh-CN" sz="2000" kern="100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结合员工个人发展需求，公司对大中专院校技能人才量身定制了完善的职业发展通道，在职业培养上充分考虑毕业生进入职场后的适应期、成长期、成熟期、腾飞期。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11975" y="664284"/>
            <a:ext cx="5043997" cy="2733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4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291644"/>
            <a:ext cx="12192000" cy="14693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2380441" y="2517035"/>
            <a:ext cx="189879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PART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03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730239" y="2609367"/>
            <a:ext cx="62992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>
              <a:defRPr/>
            </a:pPr>
            <a:r>
              <a:rPr lang="zh-CN" altLang="en-US" sz="32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  <a:sym typeface="Arial" panose="020B0604020202020204" pitchFamily="34" charset="0"/>
              </a:rPr>
              <a:t>福利待遇</a:t>
            </a: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4416580" y="2291644"/>
            <a:ext cx="8664" cy="1469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953" y="4234301"/>
            <a:ext cx="2081047" cy="255866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3441389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c7b01050-64d4-48df-9d7d-113c911511e5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1"/>
            </p:custDataLst>
          </p:nvPr>
        </p:nvGrpSpPr>
        <p:grpSpPr>
          <a:xfrm>
            <a:off x="4347864" y="1878107"/>
            <a:ext cx="3559148" cy="2998016"/>
            <a:chOff x="4481733" y="1615462"/>
            <a:chExt cx="3228534" cy="2719527"/>
          </a:xfrm>
        </p:grpSpPr>
        <p:sp>
          <p:nvSpPr>
            <p:cNvPr id="38" name="ïśļíďe">
              <a:extLst>
                <a:ext uri="{FF2B5EF4-FFF2-40B4-BE49-F238E27FC236}">
                  <a16:creationId xmlns:a16="http://schemas.microsoft.com/office/drawing/2014/main" id="{3EF84968-EB89-486E-A4AF-7057DEAF2F26}"/>
                </a:ext>
              </a:extLst>
            </p:cNvPr>
            <p:cNvSpPr/>
            <p:nvPr/>
          </p:nvSpPr>
          <p:spPr bwMode="auto">
            <a:xfrm flipH="1">
              <a:off x="4481733" y="1615462"/>
              <a:ext cx="456193" cy="329204"/>
            </a:xfrm>
            <a:custGeom>
              <a:avLst/>
              <a:gdLst>
                <a:gd name="connsiteX0" fmla="*/ 91000 w 605879"/>
                <a:gd name="connsiteY0" fmla="*/ 173662 h 437224"/>
                <a:gd name="connsiteX1" fmla="*/ 331193 w 605879"/>
                <a:gd name="connsiteY1" fmla="*/ 173662 h 437224"/>
                <a:gd name="connsiteX2" fmla="*/ 342454 w 605879"/>
                <a:gd name="connsiteY2" fmla="*/ 184882 h 437224"/>
                <a:gd name="connsiteX3" fmla="*/ 331193 w 605879"/>
                <a:gd name="connsiteY3" fmla="*/ 196102 h 437224"/>
                <a:gd name="connsiteX4" fmla="*/ 91000 w 605879"/>
                <a:gd name="connsiteY4" fmla="*/ 196102 h 437224"/>
                <a:gd name="connsiteX5" fmla="*/ 79739 w 605879"/>
                <a:gd name="connsiteY5" fmla="*/ 184882 h 437224"/>
                <a:gd name="connsiteX6" fmla="*/ 91000 w 605879"/>
                <a:gd name="connsiteY6" fmla="*/ 173662 h 437224"/>
                <a:gd name="connsiteX7" fmla="*/ 421630 w 605879"/>
                <a:gd name="connsiteY7" fmla="*/ 131441 h 437224"/>
                <a:gd name="connsiteX8" fmla="*/ 423552 w 605879"/>
                <a:gd name="connsiteY8" fmla="*/ 152274 h 437224"/>
                <a:gd name="connsiteX9" fmla="*/ 275961 w 605879"/>
                <a:gd name="connsiteY9" fmla="*/ 300986 h 437224"/>
                <a:gd name="connsiteX10" fmla="*/ 408175 w 605879"/>
                <a:gd name="connsiteY10" fmla="*/ 358277 h 437224"/>
                <a:gd name="connsiteX11" fmla="*/ 418060 w 605879"/>
                <a:gd name="connsiteY11" fmla="*/ 365267 h 437224"/>
                <a:gd name="connsiteX12" fmla="*/ 488218 w 605879"/>
                <a:gd name="connsiteY12" fmla="*/ 410360 h 437224"/>
                <a:gd name="connsiteX13" fmla="*/ 474214 w 605879"/>
                <a:gd name="connsiteY13" fmla="*/ 363348 h 437224"/>
                <a:gd name="connsiteX14" fmla="*/ 482039 w 605879"/>
                <a:gd name="connsiteY14" fmla="*/ 349916 h 437224"/>
                <a:gd name="connsiteX15" fmla="*/ 583363 w 605879"/>
                <a:gd name="connsiteY15" fmla="*/ 244928 h 437224"/>
                <a:gd name="connsiteX16" fmla="*/ 421630 w 605879"/>
                <a:gd name="connsiteY16" fmla="*/ 131441 h 437224"/>
                <a:gd name="connsiteX17" fmla="*/ 75898 w 605879"/>
                <a:gd name="connsiteY17" fmla="*/ 120173 h 437224"/>
                <a:gd name="connsiteX18" fmla="*/ 340509 w 605879"/>
                <a:gd name="connsiteY18" fmla="*/ 120173 h 437224"/>
                <a:gd name="connsiteX19" fmla="*/ 351769 w 605879"/>
                <a:gd name="connsiteY19" fmla="*/ 131428 h 437224"/>
                <a:gd name="connsiteX20" fmla="*/ 340509 w 605879"/>
                <a:gd name="connsiteY20" fmla="*/ 142683 h 437224"/>
                <a:gd name="connsiteX21" fmla="*/ 75898 w 605879"/>
                <a:gd name="connsiteY21" fmla="*/ 142683 h 437224"/>
                <a:gd name="connsiteX22" fmla="*/ 64638 w 605879"/>
                <a:gd name="connsiteY22" fmla="*/ 131428 h 437224"/>
                <a:gd name="connsiteX23" fmla="*/ 75898 w 605879"/>
                <a:gd name="connsiteY23" fmla="*/ 120173 h 437224"/>
                <a:gd name="connsiteX24" fmla="*/ 210609 w 605879"/>
                <a:gd name="connsiteY24" fmla="*/ 22478 h 437224"/>
                <a:gd name="connsiteX25" fmla="*/ 22516 w 605879"/>
                <a:gd name="connsiteY25" fmla="*/ 153508 h 437224"/>
                <a:gd name="connsiteX26" fmla="*/ 139216 w 605879"/>
                <a:gd name="connsiteY26" fmla="*/ 274807 h 437224"/>
                <a:gd name="connsiteX27" fmla="*/ 147042 w 605879"/>
                <a:gd name="connsiteY27" fmla="*/ 288102 h 437224"/>
                <a:gd name="connsiteX28" fmla="*/ 130017 w 605879"/>
                <a:gd name="connsiteY28" fmla="*/ 344297 h 437224"/>
                <a:gd name="connsiteX29" fmla="*/ 214041 w 605879"/>
                <a:gd name="connsiteY29" fmla="*/ 291254 h 437224"/>
                <a:gd name="connsiteX30" fmla="*/ 223927 w 605879"/>
                <a:gd name="connsiteY30" fmla="*/ 284264 h 437224"/>
                <a:gd name="connsiteX31" fmla="*/ 398839 w 605879"/>
                <a:gd name="connsiteY31" fmla="*/ 152960 h 437224"/>
                <a:gd name="connsiteX32" fmla="*/ 369596 w 605879"/>
                <a:gd name="connsiteY32" fmla="*/ 80592 h 437224"/>
                <a:gd name="connsiteX33" fmla="*/ 210609 w 605879"/>
                <a:gd name="connsiteY33" fmla="*/ 22478 h 437224"/>
                <a:gd name="connsiteX34" fmla="*/ 210609 w 605879"/>
                <a:gd name="connsiteY34" fmla="*/ 0 h 437224"/>
                <a:gd name="connsiteX35" fmla="*/ 385796 w 605879"/>
                <a:gd name="connsiteY35" fmla="*/ 64967 h 437224"/>
                <a:gd name="connsiteX36" fmla="*/ 414079 w 605879"/>
                <a:gd name="connsiteY36" fmla="*/ 109100 h 437224"/>
                <a:gd name="connsiteX37" fmla="*/ 419845 w 605879"/>
                <a:gd name="connsiteY37" fmla="*/ 108963 h 437224"/>
                <a:gd name="connsiteX38" fmla="*/ 605879 w 605879"/>
                <a:gd name="connsiteY38" fmla="*/ 244928 h 437224"/>
                <a:gd name="connsiteX39" fmla="*/ 498515 w 605879"/>
                <a:gd name="connsiteY39" fmla="*/ 368420 h 437224"/>
                <a:gd name="connsiteX40" fmla="*/ 516088 w 605879"/>
                <a:gd name="connsiteY40" fmla="*/ 414609 h 437224"/>
                <a:gd name="connsiteX41" fmla="*/ 522953 w 605879"/>
                <a:gd name="connsiteY41" fmla="*/ 428178 h 437224"/>
                <a:gd name="connsiteX42" fmla="*/ 510185 w 605879"/>
                <a:gd name="connsiteY42" fmla="*/ 437224 h 437224"/>
                <a:gd name="connsiteX43" fmla="*/ 400487 w 605879"/>
                <a:gd name="connsiteY43" fmla="*/ 380344 h 437224"/>
                <a:gd name="connsiteX44" fmla="*/ 250836 w 605879"/>
                <a:gd name="connsiteY44" fmla="*/ 304275 h 437224"/>
                <a:gd name="connsiteX45" fmla="*/ 231752 w 605879"/>
                <a:gd name="connsiteY45" fmla="*/ 306331 h 437224"/>
                <a:gd name="connsiteX46" fmla="*/ 107639 w 605879"/>
                <a:gd name="connsiteY46" fmla="*/ 371161 h 437224"/>
                <a:gd name="connsiteX47" fmla="*/ 94596 w 605879"/>
                <a:gd name="connsiteY47" fmla="*/ 361978 h 437224"/>
                <a:gd name="connsiteX48" fmla="*/ 102009 w 605879"/>
                <a:gd name="connsiteY48" fmla="*/ 348135 h 437224"/>
                <a:gd name="connsiteX49" fmla="*/ 122741 w 605879"/>
                <a:gd name="connsiteY49" fmla="*/ 293173 h 437224"/>
                <a:gd name="connsiteX50" fmla="*/ 0 w 605879"/>
                <a:gd name="connsiteY50" fmla="*/ 153508 h 437224"/>
                <a:gd name="connsiteX51" fmla="*/ 210609 w 605879"/>
                <a:gd name="connsiteY51" fmla="*/ 0 h 437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605879" h="437224">
                  <a:moveTo>
                    <a:pt x="91000" y="173662"/>
                  </a:moveTo>
                  <a:lnTo>
                    <a:pt x="331193" y="173662"/>
                  </a:lnTo>
                  <a:cubicBezTo>
                    <a:pt x="337373" y="173662"/>
                    <a:pt x="342454" y="178725"/>
                    <a:pt x="342454" y="184882"/>
                  </a:cubicBezTo>
                  <a:cubicBezTo>
                    <a:pt x="342454" y="191040"/>
                    <a:pt x="337373" y="196102"/>
                    <a:pt x="331193" y="196102"/>
                  </a:cubicBezTo>
                  <a:lnTo>
                    <a:pt x="91000" y="196102"/>
                  </a:lnTo>
                  <a:cubicBezTo>
                    <a:pt x="84683" y="196102"/>
                    <a:pt x="79739" y="191040"/>
                    <a:pt x="79739" y="184882"/>
                  </a:cubicBezTo>
                  <a:cubicBezTo>
                    <a:pt x="79739" y="178725"/>
                    <a:pt x="84683" y="173662"/>
                    <a:pt x="91000" y="173662"/>
                  </a:cubicBezTo>
                  <a:close/>
                  <a:moveTo>
                    <a:pt x="421630" y="131441"/>
                  </a:moveTo>
                  <a:cubicBezTo>
                    <a:pt x="423003" y="138294"/>
                    <a:pt x="423552" y="145284"/>
                    <a:pt x="423552" y="152274"/>
                  </a:cubicBezTo>
                  <a:cubicBezTo>
                    <a:pt x="423552" y="220668"/>
                    <a:pt x="362456" y="281249"/>
                    <a:pt x="275961" y="300986"/>
                  </a:cubicBezTo>
                  <a:cubicBezTo>
                    <a:pt x="302047" y="334017"/>
                    <a:pt x="350924" y="355536"/>
                    <a:pt x="408175" y="358277"/>
                  </a:cubicBezTo>
                  <a:cubicBezTo>
                    <a:pt x="412569" y="358551"/>
                    <a:pt x="416413" y="361293"/>
                    <a:pt x="418060" y="365267"/>
                  </a:cubicBezTo>
                  <a:cubicBezTo>
                    <a:pt x="427259" y="388019"/>
                    <a:pt x="463505" y="403370"/>
                    <a:pt x="488218" y="410360"/>
                  </a:cubicBezTo>
                  <a:cubicBezTo>
                    <a:pt x="483962" y="399944"/>
                    <a:pt x="479156" y="385004"/>
                    <a:pt x="474214" y="363348"/>
                  </a:cubicBezTo>
                  <a:cubicBezTo>
                    <a:pt x="472841" y="357455"/>
                    <a:pt x="476273" y="351698"/>
                    <a:pt x="482039" y="349916"/>
                  </a:cubicBezTo>
                  <a:cubicBezTo>
                    <a:pt x="543685" y="332236"/>
                    <a:pt x="583500" y="290980"/>
                    <a:pt x="583363" y="244928"/>
                  </a:cubicBezTo>
                  <a:cubicBezTo>
                    <a:pt x="583363" y="182839"/>
                    <a:pt x="511009" y="132126"/>
                    <a:pt x="421630" y="131441"/>
                  </a:cubicBezTo>
                  <a:close/>
                  <a:moveTo>
                    <a:pt x="75898" y="120173"/>
                  </a:moveTo>
                  <a:lnTo>
                    <a:pt x="340509" y="120173"/>
                  </a:lnTo>
                  <a:cubicBezTo>
                    <a:pt x="346826" y="120173"/>
                    <a:pt x="351769" y="125114"/>
                    <a:pt x="351769" y="131428"/>
                  </a:cubicBezTo>
                  <a:cubicBezTo>
                    <a:pt x="351769" y="137604"/>
                    <a:pt x="346826" y="142683"/>
                    <a:pt x="340509" y="142683"/>
                  </a:cubicBezTo>
                  <a:lnTo>
                    <a:pt x="75898" y="142683"/>
                  </a:lnTo>
                  <a:cubicBezTo>
                    <a:pt x="69719" y="142683"/>
                    <a:pt x="64638" y="137604"/>
                    <a:pt x="64638" y="131428"/>
                  </a:cubicBezTo>
                  <a:cubicBezTo>
                    <a:pt x="64638" y="125114"/>
                    <a:pt x="69719" y="120173"/>
                    <a:pt x="75898" y="120173"/>
                  </a:cubicBezTo>
                  <a:close/>
                  <a:moveTo>
                    <a:pt x="210609" y="22478"/>
                  </a:moveTo>
                  <a:cubicBezTo>
                    <a:pt x="106952" y="22478"/>
                    <a:pt x="22516" y="81277"/>
                    <a:pt x="22516" y="153508"/>
                  </a:cubicBezTo>
                  <a:cubicBezTo>
                    <a:pt x="22516" y="206688"/>
                    <a:pt x="68372" y="254385"/>
                    <a:pt x="139216" y="274807"/>
                  </a:cubicBezTo>
                  <a:cubicBezTo>
                    <a:pt x="144983" y="276452"/>
                    <a:pt x="148415" y="282208"/>
                    <a:pt x="147042" y="288102"/>
                  </a:cubicBezTo>
                  <a:cubicBezTo>
                    <a:pt x="140864" y="314966"/>
                    <a:pt x="135097" y="332647"/>
                    <a:pt x="130017" y="344297"/>
                  </a:cubicBezTo>
                  <a:cubicBezTo>
                    <a:pt x="158437" y="336622"/>
                    <a:pt x="203058" y="318667"/>
                    <a:pt x="214041" y="291254"/>
                  </a:cubicBezTo>
                  <a:cubicBezTo>
                    <a:pt x="215689" y="287280"/>
                    <a:pt x="219533" y="284538"/>
                    <a:pt x="223927" y="284264"/>
                  </a:cubicBezTo>
                  <a:cubicBezTo>
                    <a:pt x="320170" y="279604"/>
                    <a:pt x="395407" y="223135"/>
                    <a:pt x="398839" y="152960"/>
                  </a:cubicBezTo>
                  <a:cubicBezTo>
                    <a:pt x="400075" y="126918"/>
                    <a:pt x="389915" y="101836"/>
                    <a:pt x="369596" y="80592"/>
                  </a:cubicBezTo>
                  <a:cubicBezTo>
                    <a:pt x="334860" y="44133"/>
                    <a:pt x="275412" y="22478"/>
                    <a:pt x="210609" y="22478"/>
                  </a:cubicBezTo>
                  <a:close/>
                  <a:moveTo>
                    <a:pt x="210609" y="0"/>
                  </a:moveTo>
                  <a:cubicBezTo>
                    <a:pt x="281453" y="0"/>
                    <a:pt x="346942" y="24260"/>
                    <a:pt x="385796" y="64967"/>
                  </a:cubicBezTo>
                  <a:cubicBezTo>
                    <a:pt x="398702" y="78536"/>
                    <a:pt x="408175" y="93338"/>
                    <a:pt x="414079" y="109100"/>
                  </a:cubicBezTo>
                  <a:cubicBezTo>
                    <a:pt x="416001" y="108963"/>
                    <a:pt x="417923" y="108963"/>
                    <a:pt x="419845" y="108963"/>
                  </a:cubicBezTo>
                  <a:cubicBezTo>
                    <a:pt x="522404" y="108963"/>
                    <a:pt x="606016" y="169955"/>
                    <a:pt x="605879" y="244928"/>
                  </a:cubicBezTo>
                  <a:cubicBezTo>
                    <a:pt x="605879" y="298519"/>
                    <a:pt x="564141" y="346079"/>
                    <a:pt x="498515" y="368420"/>
                  </a:cubicBezTo>
                  <a:cubicBezTo>
                    <a:pt x="506066" y="398025"/>
                    <a:pt x="512931" y="412279"/>
                    <a:pt x="516088" y="414609"/>
                  </a:cubicBezTo>
                  <a:cubicBezTo>
                    <a:pt x="524601" y="418858"/>
                    <a:pt x="523228" y="426671"/>
                    <a:pt x="522953" y="428178"/>
                  </a:cubicBezTo>
                  <a:cubicBezTo>
                    <a:pt x="522541" y="429686"/>
                    <a:pt x="520207" y="437224"/>
                    <a:pt x="510185" y="437224"/>
                  </a:cubicBezTo>
                  <a:cubicBezTo>
                    <a:pt x="497828" y="437224"/>
                    <a:pt x="423689" y="421325"/>
                    <a:pt x="400487" y="380344"/>
                  </a:cubicBezTo>
                  <a:cubicBezTo>
                    <a:pt x="333899" y="375410"/>
                    <a:pt x="277746" y="346764"/>
                    <a:pt x="250836" y="304275"/>
                  </a:cubicBezTo>
                  <a:cubicBezTo>
                    <a:pt x="244521" y="305098"/>
                    <a:pt x="238205" y="305783"/>
                    <a:pt x="231752" y="306331"/>
                  </a:cubicBezTo>
                  <a:cubicBezTo>
                    <a:pt x="206216" y="353069"/>
                    <a:pt x="121643" y="371161"/>
                    <a:pt x="107639" y="371161"/>
                  </a:cubicBezTo>
                  <a:cubicBezTo>
                    <a:pt x="97616" y="371161"/>
                    <a:pt x="95145" y="364171"/>
                    <a:pt x="94596" y="361978"/>
                  </a:cubicBezTo>
                  <a:cubicBezTo>
                    <a:pt x="94184" y="360470"/>
                    <a:pt x="92948" y="352658"/>
                    <a:pt x="102009" y="348135"/>
                  </a:cubicBezTo>
                  <a:cubicBezTo>
                    <a:pt x="105030" y="345942"/>
                    <a:pt x="113130" y="331550"/>
                    <a:pt x="122741" y="293173"/>
                  </a:cubicBezTo>
                  <a:cubicBezTo>
                    <a:pt x="47778" y="268228"/>
                    <a:pt x="0" y="214226"/>
                    <a:pt x="0" y="153508"/>
                  </a:cubicBezTo>
                  <a:cubicBezTo>
                    <a:pt x="0" y="68804"/>
                    <a:pt x="94458" y="0"/>
                    <a:pt x="2106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7198" dirty="0"/>
            </a:p>
          </p:txBody>
        </p:sp>
        <p:sp>
          <p:nvSpPr>
            <p:cNvPr id="39" name="ïṣļîde">
              <a:extLst>
                <a:ext uri="{FF2B5EF4-FFF2-40B4-BE49-F238E27FC236}">
                  <a16:creationId xmlns:a16="http://schemas.microsoft.com/office/drawing/2014/main" id="{0E367FF4-8BCB-4BBE-946C-F1AD87CB5D15}"/>
                </a:ext>
              </a:extLst>
            </p:cNvPr>
            <p:cNvSpPr/>
            <p:nvPr/>
          </p:nvSpPr>
          <p:spPr bwMode="auto">
            <a:xfrm>
              <a:off x="7253067" y="1626059"/>
              <a:ext cx="457200" cy="327600"/>
            </a:xfrm>
            <a:custGeom>
              <a:avLst/>
              <a:gdLst>
                <a:gd name="connsiteX0" fmla="*/ 450100 w 607639"/>
                <a:gd name="connsiteY0" fmla="*/ 313203 h 426991"/>
                <a:gd name="connsiteX1" fmla="*/ 450100 w 607639"/>
                <a:gd name="connsiteY1" fmla="*/ 403167 h 426991"/>
                <a:gd name="connsiteX2" fmla="*/ 585744 w 607639"/>
                <a:gd name="connsiteY2" fmla="*/ 403167 h 426991"/>
                <a:gd name="connsiteX3" fmla="*/ 586100 w 607639"/>
                <a:gd name="connsiteY3" fmla="*/ 313203 h 426991"/>
                <a:gd name="connsiteX4" fmla="*/ 530294 w 607639"/>
                <a:gd name="connsiteY4" fmla="*/ 313203 h 426991"/>
                <a:gd name="connsiteX5" fmla="*/ 530116 w 607639"/>
                <a:gd name="connsiteY5" fmla="*/ 313203 h 426991"/>
                <a:gd name="connsiteX6" fmla="*/ 529760 w 607639"/>
                <a:gd name="connsiteY6" fmla="*/ 313203 h 426991"/>
                <a:gd name="connsiteX7" fmla="*/ 450901 w 607639"/>
                <a:gd name="connsiteY7" fmla="*/ 313203 h 426991"/>
                <a:gd name="connsiteX8" fmla="*/ 236309 w 607639"/>
                <a:gd name="connsiteY8" fmla="*/ 313203 h 426991"/>
                <a:gd name="connsiteX9" fmla="*/ 236309 w 607639"/>
                <a:gd name="connsiteY9" fmla="*/ 403167 h 426991"/>
                <a:gd name="connsiteX10" fmla="*/ 371953 w 607639"/>
                <a:gd name="connsiteY10" fmla="*/ 403167 h 426991"/>
                <a:gd name="connsiteX11" fmla="*/ 372754 w 607639"/>
                <a:gd name="connsiteY11" fmla="*/ 313203 h 426991"/>
                <a:gd name="connsiteX12" fmla="*/ 237110 w 607639"/>
                <a:gd name="connsiteY12" fmla="*/ 313203 h 426991"/>
                <a:gd name="connsiteX13" fmla="*/ 22519 w 607639"/>
                <a:gd name="connsiteY13" fmla="*/ 313203 h 426991"/>
                <a:gd name="connsiteX14" fmla="*/ 22519 w 607639"/>
                <a:gd name="connsiteY14" fmla="*/ 403167 h 426991"/>
                <a:gd name="connsiteX15" fmla="*/ 158163 w 607639"/>
                <a:gd name="connsiteY15" fmla="*/ 403167 h 426991"/>
                <a:gd name="connsiteX16" fmla="*/ 158964 w 607639"/>
                <a:gd name="connsiteY16" fmla="*/ 313203 h 426991"/>
                <a:gd name="connsiteX17" fmla="*/ 91498 w 607639"/>
                <a:gd name="connsiteY17" fmla="*/ 313203 h 426991"/>
                <a:gd name="connsiteX18" fmla="*/ 91231 w 607639"/>
                <a:gd name="connsiteY18" fmla="*/ 313203 h 426991"/>
                <a:gd name="connsiteX19" fmla="*/ 90964 w 607639"/>
                <a:gd name="connsiteY19" fmla="*/ 313203 h 426991"/>
                <a:gd name="connsiteX20" fmla="*/ 23320 w 607639"/>
                <a:gd name="connsiteY20" fmla="*/ 313203 h 426991"/>
                <a:gd name="connsiteX21" fmla="*/ 91409 w 607639"/>
                <a:gd name="connsiteY21" fmla="*/ 224751 h 426991"/>
                <a:gd name="connsiteX22" fmla="*/ 530294 w 607639"/>
                <a:gd name="connsiteY22" fmla="*/ 224751 h 426991"/>
                <a:gd name="connsiteX23" fmla="*/ 540084 w 607639"/>
                <a:gd name="connsiteY23" fmla="*/ 234530 h 426991"/>
                <a:gd name="connsiteX24" fmla="*/ 540084 w 607639"/>
                <a:gd name="connsiteY24" fmla="*/ 292135 h 426991"/>
                <a:gd name="connsiteX25" fmla="*/ 586456 w 607639"/>
                <a:gd name="connsiteY25" fmla="*/ 292135 h 426991"/>
                <a:gd name="connsiteX26" fmla="*/ 607639 w 607639"/>
                <a:gd name="connsiteY26" fmla="*/ 313203 h 426991"/>
                <a:gd name="connsiteX27" fmla="*/ 607639 w 607639"/>
                <a:gd name="connsiteY27" fmla="*/ 403167 h 426991"/>
                <a:gd name="connsiteX28" fmla="*/ 586456 w 607639"/>
                <a:gd name="connsiteY28" fmla="*/ 426991 h 426991"/>
                <a:gd name="connsiteX29" fmla="*/ 451524 w 607639"/>
                <a:gd name="connsiteY29" fmla="*/ 426991 h 426991"/>
                <a:gd name="connsiteX30" fmla="*/ 427582 w 607639"/>
                <a:gd name="connsiteY30" fmla="*/ 403167 h 426991"/>
                <a:gd name="connsiteX31" fmla="*/ 427582 w 607639"/>
                <a:gd name="connsiteY31" fmla="*/ 313203 h 426991"/>
                <a:gd name="connsiteX32" fmla="*/ 451524 w 607639"/>
                <a:gd name="connsiteY32" fmla="*/ 292135 h 426991"/>
                <a:gd name="connsiteX33" fmla="*/ 517566 w 607639"/>
                <a:gd name="connsiteY33" fmla="*/ 292135 h 426991"/>
                <a:gd name="connsiteX34" fmla="*/ 517566 w 607639"/>
                <a:gd name="connsiteY34" fmla="*/ 247242 h 426991"/>
                <a:gd name="connsiteX35" fmla="*/ 315079 w 607639"/>
                <a:gd name="connsiteY35" fmla="*/ 247242 h 426991"/>
                <a:gd name="connsiteX36" fmla="*/ 315079 w 607639"/>
                <a:gd name="connsiteY36" fmla="*/ 292135 h 426991"/>
                <a:gd name="connsiteX37" fmla="*/ 372665 w 607639"/>
                <a:gd name="connsiteY37" fmla="*/ 292135 h 426991"/>
                <a:gd name="connsiteX38" fmla="*/ 393849 w 607639"/>
                <a:gd name="connsiteY38" fmla="*/ 313203 h 426991"/>
                <a:gd name="connsiteX39" fmla="*/ 393849 w 607639"/>
                <a:gd name="connsiteY39" fmla="*/ 403167 h 426991"/>
                <a:gd name="connsiteX40" fmla="*/ 372665 w 607639"/>
                <a:gd name="connsiteY40" fmla="*/ 426991 h 426991"/>
                <a:gd name="connsiteX41" fmla="*/ 237733 w 607639"/>
                <a:gd name="connsiteY41" fmla="*/ 426991 h 426991"/>
                <a:gd name="connsiteX42" fmla="*/ 213791 w 607639"/>
                <a:gd name="connsiteY42" fmla="*/ 403167 h 426991"/>
                <a:gd name="connsiteX43" fmla="*/ 213791 w 607639"/>
                <a:gd name="connsiteY43" fmla="*/ 313203 h 426991"/>
                <a:gd name="connsiteX44" fmla="*/ 237733 w 607639"/>
                <a:gd name="connsiteY44" fmla="*/ 292135 h 426991"/>
                <a:gd name="connsiteX45" fmla="*/ 292561 w 607639"/>
                <a:gd name="connsiteY45" fmla="*/ 292135 h 426991"/>
                <a:gd name="connsiteX46" fmla="*/ 292561 w 607639"/>
                <a:gd name="connsiteY46" fmla="*/ 247242 h 426991"/>
                <a:gd name="connsiteX47" fmla="*/ 101288 w 607639"/>
                <a:gd name="connsiteY47" fmla="*/ 247242 h 426991"/>
                <a:gd name="connsiteX48" fmla="*/ 101288 w 607639"/>
                <a:gd name="connsiteY48" fmla="*/ 292135 h 426991"/>
                <a:gd name="connsiteX49" fmla="*/ 158875 w 607639"/>
                <a:gd name="connsiteY49" fmla="*/ 292135 h 426991"/>
                <a:gd name="connsiteX50" fmla="*/ 180058 w 607639"/>
                <a:gd name="connsiteY50" fmla="*/ 313203 h 426991"/>
                <a:gd name="connsiteX51" fmla="*/ 180058 w 607639"/>
                <a:gd name="connsiteY51" fmla="*/ 403167 h 426991"/>
                <a:gd name="connsiteX52" fmla="*/ 158875 w 607639"/>
                <a:gd name="connsiteY52" fmla="*/ 426991 h 426991"/>
                <a:gd name="connsiteX53" fmla="*/ 24032 w 607639"/>
                <a:gd name="connsiteY53" fmla="*/ 426991 h 426991"/>
                <a:gd name="connsiteX54" fmla="*/ 0 w 607639"/>
                <a:gd name="connsiteY54" fmla="*/ 403167 h 426991"/>
                <a:gd name="connsiteX55" fmla="*/ 0 w 607639"/>
                <a:gd name="connsiteY55" fmla="*/ 313203 h 426991"/>
                <a:gd name="connsiteX56" fmla="*/ 24032 w 607639"/>
                <a:gd name="connsiteY56" fmla="*/ 292135 h 426991"/>
                <a:gd name="connsiteX57" fmla="*/ 78770 w 607639"/>
                <a:gd name="connsiteY57" fmla="*/ 292135 h 426991"/>
                <a:gd name="connsiteX58" fmla="*/ 78770 w 607639"/>
                <a:gd name="connsiteY58" fmla="*/ 234530 h 426991"/>
                <a:gd name="connsiteX59" fmla="*/ 91409 w 607639"/>
                <a:gd name="connsiteY59" fmla="*/ 224751 h 426991"/>
                <a:gd name="connsiteX60" fmla="*/ 236326 w 607639"/>
                <a:gd name="connsiteY60" fmla="*/ 21066 h 426991"/>
                <a:gd name="connsiteX61" fmla="*/ 236326 w 607639"/>
                <a:gd name="connsiteY61" fmla="*/ 111021 h 426991"/>
                <a:gd name="connsiteX62" fmla="*/ 371758 w 607639"/>
                <a:gd name="connsiteY62" fmla="*/ 111021 h 426991"/>
                <a:gd name="connsiteX63" fmla="*/ 372380 w 607639"/>
                <a:gd name="connsiteY63" fmla="*/ 21066 h 426991"/>
                <a:gd name="connsiteX64" fmla="*/ 237127 w 607639"/>
                <a:gd name="connsiteY64" fmla="*/ 21066 h 426991"/>
                <a:gd name="connsiteX65" fmla="*/ 237750 w 607639"/>
                <a:gd name="connsiteY65" fmla="*/ 0 h 426991"/>
                <a:gd name="connsiteX66" fmla="*/ 372647 w 607639"/>
                <a:gd name="connsiteY66" fmla="*/ 0 h 426991"/>
                <a:gd name="connsiteX67" fmla="*/ 393825 w 607639"/>
                <a:gd name="connsiteY67" fmla="*/ 21066 h 426991"/>
                <a:gd name="connsiteX68" fmla="*/ 393825 w 607639"/>
                <a:gd name="connsiteY68" fmla="*/ 111021 h 426991"/>
                <a:gd name="connsiteX69" fmla="*/ 372647 w 607639"/>
                <a:gd name="connsiteY69" fmla="*/ 134843 h 426991"/>
                <a:gd name="connsiteX70" fmla="*/ 315076 w 607639"/>
                <a:gd name="connsiteY70" fmla="*/ 134843 h 426991"/>
                <a:gd name="connsiteX71" fmla="*/ 315076 w 607639"/>
                <a:gd name="connsiteY71" fmla="*/ 191020 h 426991"/>
                <a:gd name="connsiteX72" fmla="*/ 292563 w 607639"/>
                <a:gd name="connsiteY72" fmla="*/ 191020 h 426991"/>
                <a:gd name="connsiteX73" fmla="*/ 292563 w 607639"/>
                <a:gd name="connsiteY73" fmla="*/ 134843 h 426991"/>
                <a:gd name="connsiteX74" fmla="*/ 237750 w 607639"/>
                <a:gd name="connsiteY74" fmla="*/ 134843 h 426991"/>
                <a:gd name="connsiteX75" fmla="*/ 213813 w 607639"/>
                <a:gd name="connsiteY75" fmla="*/ 111021 h 426991"/>
                <a:gd name="connsiteX76" fmla="*/ 213813 w 607639"/>
                <a:gd name="connsiteY76" fmla="*/ 21066 h 426991"/>
                <a:gd name="connsiteX77" fmla="*/ 237750 w 607639"/>
                <a:gd name="connsiteY77" fmla="*/ 0 h 426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</a:cxnLst>
              <a:rect l="l" t="t" r="r" b="b"/>
              <a:pathLst>
                <a:path w="607639" h="426991">
                  <a:moveTo>
                    <a:pt x="450100" y="313203"/>
                  </a:moveTo>
                  <a:lnTo>
                    <a:pt x="450100" y="403167"/>
                  </a:lnTo>
                  <a:lnTo>
                    <a:pt x="585744" y="403167"/>
                  </a:lnTo>
                  <a:lnTo>
                    <a:pt x="586100" y="313203"/>
                  </a:lnTo>
                  <a:lnTo>
                    <a:pt x="530294" y="313203"/>
                  </a:lnTo>
                  <a:cubicBezTo>
                    <a:pt x="530294" y="313203"/>
                    <a:pt x="530116" y="313203"/>
                    <a:pt x="530116" y="313203"/>
                  </a:cubicBezTo>
                  <a:cubicBezTo>
                    <a:pt x="530027" y="313203"/>
                    <a:pt x="529849" y="313203"/>
                    <a:pt x="529760" y="313203"/>
                  </a:cubicBezTo>
                  <a:lnTo>
                    <a:pt x="450901" y="313203"/>
                  </a:lnTo>
                  <a:close/>
                  <a:moveTo>
                    <a:pt x="236309" y="313203"/>
                  </a:moveTo>
                  <a:lnTo>
                    <a:pt x="236309" y="403167"/>
                  </a:lnTo>
                  <a:lnTo>
                    <a:pt x="371953" y="403167"/>
                  </a:lnTo>
                  <a:lnTo>
                    <a:pt x="372754" y="313203"/>
                  </a:lnTo>
                  <a:lnTo>
                    <a:pt x="237110" y="313203"/>
                  </a:lnTo>
                  <a:close/>
                  <a:moveTo>
                    <a:pt x="22519" y="313203"/>
                  </a:moveTo>
                  <a:lnTo>
                    <a:pt x="22519" y="403167"/>
                  </a:lnTo>
                  <a:lnTo>
                    <a:pt x="158163" y="403167"/>
                  </a:lnTo>
                  <a:lnTo>
                    <a:pt x="158964" y="313203"/>
                  </a:lnTo>
                  <a:lnTo>
                    <a:pt x="91498" y="313203"/>
                  </a:lnTo>
                  <a:cubicBezTo>
                    <a:pt x="91409" y="313203"/>
                    <a:pt x="91320" y="313203"/>
                    <a:pt x="91231" y="313203"/>
                  </a:cubicBezTo>
                  <a:cubicBezTo>
                    <a:pt x="91231" y="313203"/>
                    <a:pt x="90964" y="313203"/>
                    <a:pt x="90964" y="313203"/>
                  </a:cubicBezTo>
                  <a:lnTo>
                    <a:pt x="23320" y="313203"/>
                  </a:lnTo>
                  <a:close/>
                  <a:moveTo>
                    <a:pt x="91409" y="224751"/>
                  </a:moveTo>
                  <a:lnTo>
                    <a:pt x="530294" y="224751"/>
                  </a:lnTo>
                  <a:cubicBezTo>
                    <a:pt x="536435" y="224751"/>
                    <a:pt x="540084" y="228396"/>
                    <a:pt x="540084" y="234530"/>
                  </a:cubicBezTo>
                  <a:lnTo>
                    <a:pt x="540084" y="292135"/>
                  </a:lnTo>
                  <a:lnTo>
                    <a:pt x="586456" y="292135"/>
                  </a:lnTo>
                  <a:cubicBezTo>
                    <a:pt x="598917" y="292135"/>
                    <a:pt x="607639" y="300847"/>
                    <a:pt x="607639" y="313203"/>
                  </a:cubicBezTo>
                  <a:lnTo>
                    <a:pt x="607639" y="403167"/>
                  </a:lnTo>
                  <a:cubicBezTo>
                    <a:pt x="607639" y="415524"/>
                    <a:pt x="598917" y="426991"/>
                    <a:pt x="586456" y="426991"/>
                  </a:cubicBezTo>
                  <a:lnTo>
                    <a:pt x="451524" y="426991"/>
                  </a:lnTo>
                  <a:cubicBezTo>
                    <a:pt x="439152" y="426991"/>
                    <a:pt x="427582" y="415524"/>
                    <a:pt x="427582" y="403167"/>
                  </a:cubicBezTo>
                  <a:lnTo>
                    <a:pt x="427582" y="313203"/>
                  </a:lnTo>
                  <a:cubicBezTo>
                    <a:pt x="427582" y="300847"/>
                    <a:pt x="439152" y="292135"/>
                    <a:pt x="451524" y="292135"/>
                  </a:cubicBezTo>
                  <a:lnTo>
                    <a:pt x="517566" y="292135"/>
                  </a:lnTo>
                  <a:lnTo>
                    <a:pt x="517566" y="247242"/>
                  </a:lnTo>
                  <a:lnTo>
                    <a:pt x="315079" y="247242"/>
                  </a:lnTo>
                  <a:lnTo>
                    <a:pt x="315079" y="292135"/>
                  </a:lnTo>
                  <a:lnTo>
                    <a:pt x="372665" y="292135"/>
                  </a:lnTo>
                  <a:cubicBezTo>
                    <a:pt x="385126" y="292135"/>
                    <a:pt x="393849" y="300847"/>
                    <a:pt x="393849" y="313203"/>
                  </a:cubicBezTo>
                  <a:lnTo>
                    <a:pt x="393849" y="403167"/>
                  </a:lnTo>
                  <a:cubicBezTo>
                    <a:pt x="393849" y="415524"/>
                    <a:pt x="385126" y="426991"/>
                    <a:pt x="372665" y="426991"/>
                  </a:cubicBezTo>
                  <a:lnTo>
                    <a:pt x="237733" y="426991"/>
                  </a:lnTo>
                  <a:cubicBezTo>
                    <a:pt x="225362" y="426991"/>
                    <a:pt x="213791" y="415524"/>
                    <a:pt x="213791" y="403167"/>
                  </a:cubicBezTo>
                  <a:lnTo>
                    <a:pt x="213791" y="313203"/>
                  </a:lnTo>
                  <a:cubicBezTo>
                    <a:pt x="213791" y="300847"/>
                    <a:pt x="225362" y="292135"/>
                    <a:pt x="237733" y="292135"/>
                  </a:cubicBezTo>
                  <a:lnTo>
                    <a:pt x="292561" y="292135"/>
                  </a:lnTo>
                  <a:lnTo>
                    <a:pt x="292561" y="247242"/>
                  </a:lnTo>
                  <a:lnTo>
                    <a:pt x="101288" y="247242"/>
                  </a:lnTo>
                  <a:lnTo>
                    <a:pt x="101288" y="292135"/>
                  </a:lnTo>
                  <a:lnTo>
                    <a:pt x="158875" y="292135"/>
                  </a:lnTo>
                  <a:cubicBezTo>
                    <a:pt x="171335" y="292135"/>
                    <a:pt x="180058" y="300847"/>
                    <a:pt x="180058" y="313203"/>
                  </a:cubicBezTo>
                  <a:lnTo>
                    <a:pt x="180058" y="403167"/>
                  </a:lnTo>
                  <a:cubicBezTo>
                    <a:pt x="180058" y="415524"/>
                    <a:pt x="171335" y="426991"/>
                    <a:pt x="158875" y="426991"/>
                  </a:cubicBezTo>
                  <a:lnTo>
                    <a:pt x="24032" y="426991"/>
                  </a:lnTo>
                  <a:cubicBezTo>
                    <a:pt x="11571" y="426991"/>
                    <a:pt x="0" y="415524"/>
                    <a:pt x="0" y="403167"/>
                  </a:cubicBezTo>
                  <a:lnTo>
                    <a:pt x="0" y="313203"/>
                  </a:lnTo>
                  <a:cubicBezTo>
                    <a:pt x="0" y="300847"/>
                    <a:pt x="11571" y="292135"/>
                    <a:pt x="24032" y="292135"/>
                  </a:cubicBezTo>
                  <a:lnTo>
                    <a:pt x="78770" y="292135"/>
                  </a:lnTo>
                  <a:lnTo>
                    <a:pt x="78770" y="234530"/>
                  </a:lnTo>
                  <a:cubicBezTo>
                    <a:pt x="78770" y="228396"/>
                    <a:pt x="85178" y="224751"/>
                    <a:pt x="91409" y="224751"/>
                  </a:cubicBezTo>
                  <a:close/>
                  <a:moveTo>
                    <a:pt x="236326" y="21066"/>
                  </a:moveTo>
                  <a:lnTo>
                    <a:pt x="236326" y="111021"/>
                  </a:lnTo>
                  <a:lnTo>
                    <a:pt x="371758" y="111021"/>
                  </a:lnTo>
                  <a:lnTo>
                    <a:pt x="372380" y="21066"/>
                  </a:lnTo>
                  <a:lnTo>
                    <a:pt x="237127" y="21066"/>
                  </a:lnTo>
                  <a:close/>
                  <a:moveTo>
                    <a:pt x="237750" y="0"/>
                  </a:moveTo>
                  <a:lnTo>
                    <a:pt x="372647" y="0"/>
                  </a:lnTo>
                  <a:cubicBezTo>
                    <a:pt x="385105" y="0"/>
                    <a:pt x="393825" y="8711"/>
                    <a:pt x="393825" y="21066"/>
                  </a:cubicBezTo>
                  <a:lnTo>
                    <a:pt x="393825" y="111021"/>
                  </a:lnTo>
                  <a:cubicBezTo>
                    <a:pt x="393825" y="123376"/>
                    <a:pt x="385105" y="134843"/>
                    <a:pt x="372647" y="134843"/>
                  </a:cubicBezTo>
                  <a:lnTo>
                    <a:pt x="315076" y="134843"/>
                  </a:lnTo>
                  <a:lnTo>
                    <a:pt x="315076" y="191020"/>
                  </a:lnTo>
                  <a:lnTo>
                    <a:pt x="292563" y="191020"/>
                  </a:lnTo>
                  <a:lnTo>
                    <a:pt x="292563" y="134843"/>
                  </a:lnTo>
                  <a:lnTo>
                    <a:pt x="237750" y="134843"/>
                  </a:lnTo>
                  <a:cubicBezTo>
                    <a:pt x="225381" y="134843"/>
                    <a:pt x="213813" y="123376"/>
                    <a:pt x="213813" y="111021"/>
                  </a:cubicBezTo>
                  <a:lnTo>
                    <a:pt x="213813" y="21066"/>
                  </a:lnTo>
                  <a:cubicBezTo>
                    <a:pt x="213813" y="8711"/>
                    <a:pt x="225381" y="0"/>
                    <a:pt x="2377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82832" tIns="91416" rIns="182832" bIns="91416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endParaRPr lang="en-US" sz="7198" dirty="0">
                <a:solidFill>
                  <a:schemeClr val="accent3"/>
                </a:solidFill>
              </a:endParaRPr>
            </a:p>
          </p:txBody>
        </p:sp>
        <p:grpSp>
          <p:nvGrpSpPr>
            <p:cNvPr id="40" name="îş1íḓé">
              <a:extLst>
                <a:ext uri="{FF2B5EF4-FFF2-40B4-BE49-F238E27FC236}">
                  <a16:creationId xmlns:a16="http://schemas.microsoft.com/office/drawing/2014/main" id="{E981E63F-9605-40B4-8F56-DD58B16E24AA}"/>
                </a:ext>
              </a:extLst>
            </p:cNvPr>
            <p:cNvGrpSpPr/>
            <p:nvPr/>
          </p:nvGrpSpPr>
          <p:grpSpPr>
            <a:xfrm>
              <a:off x="4813475" y="1770990"/>
              <a:ext cx="2565050" cy="2563999"/>
              <a:chOff x="914400" y="1592795"/>
              <a:chExt cx="2565050" cy="2563999"/>
            </a:xfrm>
          </p:grpSpPr>
          <p:sp>
            <p:nvSpPr>
              <p:cNvPr id="43" name="îş1îďé">
                <a:extLst>
                  <a:ext uri="{FF2B5EF4-FFF2-40B4-BE49-F238E27FC236}">
                    <a16:creationId xmlns:a16="http://schemas.microsoft.com/office/drawing/2014/main" id="{D5671F19-D0ED-426C-AA48-0CD478BEE7CA}"/>
                  </a:ext>
                </a:extLst>
              </p:cNvPr>
              <p:cNvSpPr/>
              <p:nvPr/>
            </p:nvSpPr>
            <p:spPr>
              <a:xfrm>
                <a:off x="914400" y="1593089"/>
                <a:ext cx="1242909" cy="1248859"/>
              </a:xfrm>
              <a:custGeom>
                <a:avLst/>
                <a:gdLst>
                  <a:gd name="connsiteX0" fmla="*/ 840278 w 905306"/>
                  <a:gd name="connsiteY0" fmla="*/ 0 h 909640"/>
                  <a:gd name="connsiteX1" fmla="*/ 851190 w 905306"/>
                  <a:gd name="connsiteY1" fmla="*/ 2203 h 909640"/>
                  <a:gd name="connsiteX2" fmla="*/ 905306 w 905306"/>
                  <a:gd name="connsiteY2" fmla="*/ 83845 h 909640"/>
                  <a:gd name="connsiteX3" fmla="*/ 905306 w 905306"/>
                  <a:gd name="connsiteY3" fmla="*/ 588892 h 909640"/>
                  <a:gd name="connsiteX4" fmla="*/ 890689 w 905306"/>
                  <a:gd name="connsiteY4" fmla="*/ 575814 h 909640"/>
                  <a:gd name="connsiteX5" fmla="*/ 835587 w 905306"/>
                  <a:gd name="connsiteY5" fmla="*/ 536285 h 909640"/>
                  <a:gd name="connsiteX6" fmla="*/ 766341 w 905306"/>
                  <a:gd name="connsiteY6" fmla="*/ 502822 h 909640"/>
                  <a:gd name="connsiteX7" fmla="*/ 693350 w 905306"/>
                  <a:gd name="connsiteY7" fmla="*/ 490415 h 909640"/>
                  <a:gd name="connsiteX8" fmla="*/ 490817 w 905306"/>
                  <a:gd name="connsiteY8" fmla="*/ 561964 h 909640"/>
                  <a:gd name="connsiteX9" fmla="*/ 417536 w 905306"/>
                  <a:gd name="connsiteY9" fmla="*/ 760457 h 909640"/>
                  <a:gd name="connsiteX10" fmla="*/ 431097 w 905306"/>
                  <a:gd name="connsiteY10" fmla="*/ 840084 h 909640"/>
                  <a:gd name="connsiteX11" fmla="*/ 461851 w 905306"/>
                  <a:gd name="connsiteY11" fmla="*/ 909640 h 909640"/>
                  <a:gd name="connsiteX12" fmla="*/ 79511 w 905306"/>
                  <a:gd name="connsiteY12" fmla="*/ 909640 h 909640"/>
                  <a:gd name="connsiteX13" fmla="*/ 16858 w 905306"/>
                  <a:gd name="connsiteY13" fmla="*/ 883688 h 909640"/>
                  <a:gd name="connsiteX14" fmla="*/ 0 w 905306"/>
                  <a:gd name="connsiteY14" fmla="*/ 858685 h 909640"/>
                  <a:gd name="connsiteX15" fmla="*/ 1064 w 905306"/>
                  <a:gd name="connsiteY15" fmla="*/ 837626 h 909640"/>
                  <a:gd name="connsiteX16" fmla="*/ 838605 w 905306"/>
                  <a:gd name="connsiteY16" fmla="*/ 85 h 909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5306" h="909640">
                    <a:moveTo>
                      <a:pt x="840278" y="0"/>
                    </a:moveTo>
                    <a:lnTo>
                      <a:pt x="851190" y="2203"/>
                    </a:lnTo>
                    <a:cubicBezTo>
                      <a:pt x="882992" y="15654"/>
                      <a:pt x="905306" y="47144"/>
                      <a:pt x="905306" y="83845"/>
                    </a:cubicBezTo>
                    <a:lnTo>
                      <a:pt x="905306" y="588892"/>
                    </a:lnTo>
                    <a:lnTo>
                      <a:pt x="890689" y="575814"/>
                    </a:lnTo>
                    <a:cubicBezTo>
                      <a:pt x="875301" y="563502"/>
                      <a:pt x="856933" y="550330"/>
                      <a:pt x="835587" y="536285"/>
                    </a:cubicBezTo>
                    <a:cubicBezTo>
                      <a:pt x="814238" y="522245"/>
                      <a:pt x="791156" y="511091"/>
                      <a:pt x="766341" y="502822"/>
                    </a:cubicBezTo>
                    <a:cubicBezTo>
                      <a:pt x="741531" y="494549"/>
                      <a:pt x="717201" y="490415"/>
                      <a:pt x="693350" y="490415"/>
                    </a:cubicBezTo>
                    <a:cubicBezTo>
                      <a:pt x="607182" y="490415"/>
                      <a:pt x="539673" y="514266"/>
                      <a:pt x="490817" y="561964"/>
                    </a:cubicBezTo>
                    <a:cubicBezTo>
                      <a:pt x="441966" y="609666"/>
                      <a:pt x="417536" y="675827"/>
                      <a:pt x="417536" y="760457"/>
                    </a:cubicBezTo>
                    <a:cubicBezTo>
                      <a:pt x="417536" y="786231"/>
                      <a:pt x="422059" y="812773"/>
                      <a:pt x="431097" y="840084"/>
                    </a:cubicBezTo>
                    <a:lnTo>
                      <a:pt x="461851" y="909640"/>
                    </a:lnTo>
                    <a:lnTo>
                      <a:pt x="79511" y="909640"/>
                    </a:lnTo>
                    <a:cubicBezTo>
                      <a:pt x="55044" y="909640"/>
                      <a:pt x="32893" y="899723"/>
                      <a:pt x="16858" y="883688"/>
                    </a:cubicBezTo>
                    <a:lnTo>
                      <a:pt x="0" y="858685"/>
                    </a:lnTo>
                    <a:lnTo>
                      <a:pt x="1064" y="837626"/>
                    </a:lnTo>
                    <a:cubicBezTo>
                      <a:pt x="45912" y="396014"/>
                      <a:pt x="396993" y="44933"/>
                      <a:pt x="838605" y="8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 dirty="0"/>
              </a:p>
            </p:txBody>
          </p:sp>
          <p:sp>
            <p:nvSpPr>
              <p:cNvPr id="44" name="îṧḻiḋe">
                <a:extLst>
                  <a:ext uri="{FF2B5EF4-FFF2-40B4-BE49-F238E27FC236}">
                    <a16:creationId xmlns:a16="http://schemas.microsoft.com/office/drawing/2014/main" id="{2290759E-6CC1-4C04-918F-F6DED0E85386}"/>
                  </a:ext>
                </a:extLst>
              </p:cNvPr>
              <p:cNvSpPr/>
              <p:nvPr/>
            </p:nvSpPr>
            <p:spPr>
              <a:xfrm>
                <a:off x="2230296" y="1592795"/>
                <a:ext cx="1249154" cy="1249155"/>
              </a:xfrm>
              <a:custGeom>
                <a:avLst/>
                <a:gdLst>
                  <a:gd name="connsiteX0" fmla="*/ 66091 w 909855"/>
                  <a:gd name="connsiteY0" fmla="*/ 0 h 909855"/>
                  <a:gd name="connsiteX1" fmla="*/ 72014 w 909855"/>
                  <a:gd name="connsiteY1" fmla="*/ 300 h 909855"/>
                  <a:gd name="connsiteX2" fmla="*/ 909556 w 909855"/>
                  <a:gd name="connsiteY2" fmla="*/ 837841 h 909855"/>
                  <a:gd name="connsiteX3" fmla="*/ 909855 w 909855"/>
                  <a:gd name="connsiteY3" fmla="*/ 843764 h 909855"/>
                  <a:gd name="connsiteX4" fmla="*/ 907437 w 909855"/>
                  <a:gd name="connsiteY4" fmla="*/ 855739 h 909855"/>
                  <a:gd name="connsiteX5" fmla="*/ 825795 w 909855"/>
                  <a:gd name="connsiteY5" fmla="*/ 909855 h 909855"/>
                  <a:gd name="connsiteX6" fmla="*/ 447060 w 909855"/>
                  <a:gd name="connsiteY6" fmla="*/ 909855 h 909855"/>
                  <a:gd name="connsiteX7" fmla="*/ 460048 w 909855"/>
                  <a:gd name="connsiteY7" fmla="*/ 889347 h 909855"/>
                  <a:gd name="connsiteX8" fmla="*/ 493081 w 909855"/>
                  <a:gd name="connsiteY8" fmla="*/ 760672 h 909855"/>
                  <a:gd name="connsiteX9" fmla="*/ 419800 w 909855"/>
                  <a:gd name="connsiteY9" fmla="*/ 562179 h 909855"/>
                  <a:gd name="connsiteX10" fmla="*/ 217268 w 909855"/>
                  <a:gd name="connsiteY10" fmla="*/ 490630 h 909855"/>
                  <a:gd name="connsiteX11" fmla="*/ 144276 w 909855"/>
                  <a:gd name="connsiteY11" fmla="*/ 503037 h 909855"/>
                  <a:gd name="connsiteX12" fmla="*/ 75035 w 909855"/>
                  <a:gd name="connsiteY12" fmla="*/ 536500 h 909855"/>
                  <a:gd name="connsiteX13" fmla="*/ 19928 w 909855"/>
                  <a:gd name="connsiteY13" fmla="*/ 576029 h 909855"/>
                  <a:gd name="connsiteX14" fmla="*/ 0 w 909855"/>
                  <a:gd name="connsiteY14" fmla="*/ 593859 h 909855"/>
                  <a:gd name="connsiteX15" fmla="*/ 0 w 909855"/>
                  <a:gd name="connsiteY15" fmla="*/ 84060 h 909855"/>
                  <a:gd name="connsiteX16" fmla="*/ 54116 w 909855"/>
                  <a:gd name="connsiteY16" fmla="*/ 2418 h 909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09855" h="909855">
                    <a:moveTo>
                      <a:pt x="66091" y="0"/>
                    </a:moveTo>
                    <a:lnTo>
                      <a:pt x="72014" y="300"/>
                    </a:lnTo>
                    <a:cubicBezTo>
                      <a:pt x="513626" y="45148"/>
                      <a:pt x="864708" y="396229"/>
                      <a:pt x="909556" y="837841"/>
                    </a:cubicBezTo>
                    <a:lnTo>
                      <a:pt x="909855" y="843764"/>
                    </a:lnTo>
                    <a:lnTo>
                      <a:pt x="907437" y="855739"/>
                    </a:lnTo>
                    <a:cubicBezTo>
                      <a:pt x="893986" y="887541"/>
                      <a:pt x="862496" y="909855"/>
                      <a:pt x="825795" y="909855"/>
                    </a:cubicBezTo>
                    <a:lnTo>
                      <a:pt x="447060" y="909855"/>
                    </a:lnTo>
                    <a:lnTo>
                      <a:pt x="460048" y="889347"/>
                    </a:lnTo>
                    <a:cubicBezTo>
                      <a:pt x="482071" y="846071"/>
                      <a:pt x="493081" y="803179"/>
                      <a:pt x="493081" y="760672"/>
                    </a:cubicBezTo>
                    <a:cubicBezTo>
                      <a:pt x="493081" y="676042"/>
                      <a:pt x="468656" y="609881"/>
                      <a:pt x="419800" y="562179"/>
                    </a:cubicBezTo>
                    <a:cubicBezTo>
                      <a:pt x="370949" y="514481"/>
                      <a:pt x="303435" y="490630"/>
                      <a:pt x="217268" y="490630"/>
                    </a:cubicBezTo>
                    <a:cubicBezTo>
                      <a:pt x="193417" y="490630"/>
                      <a:pt x="169086" y="494764"/>
                      <a:pt x="144276" y="503037"/>
                    </a:cubicBezTo>
                    <a:cubicBezTo>
                      <a:pt x="119466" y="511306"/>
                      <a:pt x="96384" y="522460"/>
                      <a:pt x="75035" y="536500"/>
                    </a:cubicBezTo>
                    <a:cubicBezTo>
                      <a:pt x="53685" y="550545"/>
                      <a:pt x="35316" y="563717"/>
                      <a:pt x="19928" y="576029"/>
                    </a:cubicBezTo>
                    <a:lnTo>
                      <a:pt x="0" y="593859"/>
                    </a:lnTo>
                    <a:lnTo>
                      <a:pt x="0" y="84060"/>
                    </a:lnTo>
                    <a:cubicBezTo>
                      <a:pt x="0" y="47359"/>
                      <a:pt x="22315" y="15869"/>
                      <a:pt x="54116" y="241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5" name="íślíḍê">
                <a:extLst>
                  <a:ext uri="{FF2B5EF4-FFF2-40B4-BE49-F238E27FC236}">
                    <a16:creationId xmlns:a16="http://schemas.microsoft.com/office/drawing/2014/main" id="{E5469670-66EC-4355-B2BC-B8F59F9FE8AB}"/>
                  </a:ext>
                </a:extLst>
              </p:cNvPr>
              <p:cNvSpPr/>
              <p:nvPr/>
            </p:nvSpPr>
            <p:spPr>
              <a:xfrm>
                <a:off x="2230296" y="2907638"/>
                <a:ext cx="1249154" cy="1249156"/>
              </a:xfrm>
              <a:custGeom>
                <a:avLst/>
                <a:gdLst>
                  <a:gd name="connsiteX0" fmla="*/ 415985 w 909855"/>
                  <a:gd name="connsiteY0" fmla="*/ 0 h 909856"/>
                  <a:gd name="connsiteX1" fmla="*/ 825795 w 909855"/>
                  <a:gd name="connsiteY1" fmla="*/ 0 h 909856"/>
                  <a:gd name="connsiteX2" fmla="*/ 907437 w 909855"/>
                  <a:gd name="connsiteY2" fmla="*/ 54116 h 909856"/>
                  <a:gd name="connsiteX3" fmla="*/ 909855 w 909855"/>
                  <a:gd name="connsiteY3" fmla="*/ 66091 h 909856"/>
                  <a:gd name="connsiteX4" fmla="*/ 909556 w 909855"/>
                  <a:gd name="connsiteY4" fmla="*/ 72015 h 909856"/>
                  <a:gd name="connsiteX5" fmla="*/ 72014 w 909855"/>
                  <a:gd name="connsiteY5" fmla="*/ 909557 h 909856"/>
                  <a:gd name="connsiteX6" fmla="*/ 66095 w 909855"/>
                  <a:gd name="connsiteY6" fmla="*/ 909856 h 909856"/>
                  <a:gd name="connsiteX7" fmla="*/ 54116 w 909855"/>
                  <a:gd name="connsiteY7" fmla="*/ 907437 h 909856"/>
                  <a:gd name="connsiteX8" fmla="*/ 0 w 909855"/>
                  <a:gd name="connsiteY8" fmla="*/ 825795 h 909856"/>
                  <a:gd name="connsiteX9" fmla="*/ 0 w 909855"/>
                  <a:gd name="connsiteY9" fmla="*/ 409439 h 909856"/>
                  <a:gd name="connsiteX10" fmla="*/ 1464 w 909855"/>
                  <a:gd name="connsiteY10" fmla="*/ 408840 h 909856"/>
                  <a:gd name="connsiteX11" fmla="*/ 360944 w 909855"/>
                  <a:gd name="connsiteY11" fmla="*/ 62627 h 909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909855" h="909856">
                    <a:moveTo>
                      <a:pt x="415985" y="0"/>
                    </a:moveTo>
                    <a:lnTo>
                      <a:pt x="825795" y="0"/>
                    </a:lnTo>
                    <a:cubicBezTo>
                      <a:pt x="862496" y="0"/>
                      <a:pt x="893986" y="22314"/>
                      <a:pt x="907437" y="54116"/>
                    </a:cubicBezTo>
                    <a:lnTo>
                      <a:pt x="909855" y="66091"/>
                    </a:lnTo>
                    <a:lnTo>
                      <a:pt x="909556" y="72015"/>
                    </a:lnTo>
                    <a:cubicBezTo>
                      <a:pt x="864708" y="513627"/>
                      <a:pt x="513626" y="864709"/>
                      <a:pt x="72014" y="909557"/>
                    </a:cubicBezTo>
                    <a:lnTo>
                      <a:pt x="66095" y="909856"/>
                    </a:lnTo>
                    <a:lnTo>
                      <a:pt x="54116" y="907437"/>
                    </a:lnTo>
                    <a:cubicBezTo>
                      <a:pt x="22315" y="893986"/>
                      <a:pt x="0" y="862496"/>
                      <a:pt x="0" y="825795"/>
                    </a:cubicBezTo>
                    <a:lnTo>
                      <a:pt x="0" y="409439"/>
                    </a:lnTo>
                    <a:lnTo>
                      <a:pt x="1464" y="408840"/>
                    </a:lnTo>
                    <a:lnTo>
                      <a:pt x="360944" y="62627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" name="islîḑè">
                <a:extLst>
                  <a:ext uri="{FF2B5EF4-FFF2-40B4-BE49-F238E27FC236}">
                    <a16:creationId xmlns:a16="http://schemas.microsoft.com/office/drawing/2014/main" id="{DD11D89C-1BDE-4552-B396-A399775A4431}"/>
                  </a:ext>
                </a:extLst>
              </p:cNvPr>
              <p:cNvSpPr/>
              <p:nvPr/>
            </p:nvSpPr>
            <p:spPr>
              <a:xfrm>
                <a:off x="914400" y="2907639"/>
                <a:ext cx="1242909" cy="1248861"/>
              </a:xfrm>
              <a:custGeom>
                <a:avLst/>
                <a:gdLst>
                  <a:gd name="connsiteX0" fmla="*/ 79511 w 905306"/>
                  <a:gd name="connsiteY0" fmla="*/ 0 h 909641"/>
                  <a:gd name="connsiteX1" fmla="*/ 495151 w 905306"/>
                  <a:gd name="connsiteY1" fmla="*/ 0 h 909641"/>
                  <a:gd name="connsiteX2" fmla="*/ 501203 w 905306"/>
                  <a:gd name="connsiteY2" fmla="*/ 8678 h 909641"/>
                  <a:gd name="connsiteX3" fmla="*/ 533227 w 905306"/>
                  <a:gd name="connsiteY3" fmla="*/ 46470 h 909641"/>
                  <a:gd name="connsiteX4" fmla="*/ 549099 w 905306"/>
                  <a:gd name="connsiteY4" fmla="*/ 61473 h 909641"/>
                  <a:gd name="connsiteX5" fmla="*/ 905306 w 905306"/>
                  <a:gd name="connsiteY5" fmla="*/ 405129 h 909641"/>
                  <a:gd name="connsiteX6" fmla="*/ 905306 w 905306"/>
                  <a:gd name="connsiteY6" fmla="*/ 825795 h 909641"/>
                  <a:gd name="connsiteX7" fmla="*/ 851190 w 905306"/>
                  <a:gd name="connsiteY7" fmla="*/ 907437 h 909641"/>
                  <a:gd name="connsiteX8" fmla="*/ 840274 w 905306"/>
                  <a:gd name="connsiteY8" fmla="*/ 909641 h 909641"/>
                  <a:gd name="connsiteX9" fmla="*/ 838605 w 905306"/>
                  <a:gd name="connsiteY9" fmla="*/ 909557 h 909641"/>
                  <a:gd name="connsiteX10" fmla="*/ 1064 w 905306"/>
                  <a:gd name="connsiteY10" fmla="*/ 72015 h 909641"/>
                  <a:gd name="connsiteX11" fmla="*/ 0 w 905306"/>
                  <a:gd name="connsiteY11" fmla="*/ 50955 h 909641"/>
                  <a:gd name="connsiteX12" fmla="*/ 16858 w 905306"/>
                  <a:gd name="connsiteY12" fmla="*/ 25952 h 909641"/>
                  <a:gd name="connsiteX13" fmla="*/ 79511 w 905306"/>
                  <a:gd name="connsiteY13" fmla="*/ 0 h 909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05306" h="909641">
                    <a:moveTo>
                      <a:pt x="79511" y="0"/>
                    </a:moveTo>
                    <a:lnTo>
                      <a:pt x="495151" y="0"/>
                    </a:lnTo>
                    <a:lnTo>
                      <a:pt x="501203" y="8678"/>
                    </a:lnTo>
                    <a:cubicBezTo>
                      <a:pt x="515822" y="26947"/>
                      <a:pt x="526497" y="39549"/>
                      <a:pt x="533227" y="46470"/>
                    </a:cubicBezTo>
                    <a:cubicBezTo>
                      <a:pt x="539962" y="53395"/>
                      <a:pt x="545250" y="58397"/>
                      <a:pt x="549099" y="61473"/>
                    </a:cubicBezTo>
                    <a:lnTo>
                      <a:pt x="905306" y="405129"/>
                    </a:lnTo>
                    <a:lnTo>
                      <a:pt x="905306" y="825795"/>
                    </a:lnTo>
                    <a:cubicBezTo>
                      <a:pt x="905306" y="862496"/>
                      <a:pt x="882992" y="893986"/>
                      <a:pt x="851190" y="907437"/>
                    </a:cubicBezTo>
                    <a:lnTo>
                      <a:pt x="840274" y="909641"/>
                    </a:lnTo>
                    <a:lnTo>
                      <a:pt x="838605" y="909557"/>
                    </a:lnTo>
                    <a:cubicBezTo>
                      <a:pt x="396993" y="864709"/>
                      <a:pt x="45912" y="513627"/>
                      <a:pt x="1064" y="72015"/>
                    </a:cubicBezTo>
                    <a:lnTo>
                      <a:pt x="0" y="50955"/>
                    </a:lnTo>
                    <a:lnTo>
                      <a:pt x="16858" y="25952"/>
                    </a:lnTo>
                    <a:cubicBezTo>
                      <a:pt x="32893" y="9918"/>
                      <a:pt x="55044" y="0"/>
                      <a:pt x="795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  <a:effectLst/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sp>
          <p:nvSpPr>
            <p:cNvPr id="41" name="íśļïdè">
              <a:extLst>
                <a:ext uri="{FF2B5EF4-FFF2-40B4-BE49-F238E27FC236}">
                  <a16:creationId xmlns:a16="http://schemas.microsoft.com/office/drawing/2014/main" id="{2CF8697A-8BBC-44F9-9B5F-A2952D0648BA}"/>
                </a:ext>
              </a:extLst>
            </p:cNvPr>
            <p:cNvSpPr/>
            <p:nvPr/>
          </p:nvSpPr>
          <p:spPr bwMode="auto">
            <a:xfrm flipH="1">
              <a:off x="4485765" y="3819301"/>
              <a:ext cx="457200" cy="327600"/>
            </a:xfrm>
            <a:custGeom>
              <a:avLst/>
              <a:gdLst>
                <a:gd name="connsiteX0" fmla="*/ 20293 w 607639"/>
                <a:gd name="connsiteY0" fmla="*/ 364067 h 414642"/>
                <a:gd name="connsiteX1" fmla="*/ 20293 w 607639"/>
                <a:gd name="connsiteY1" fmla="*/ 384244 h 414642"/>
                <a:gd name="connsiteX2" fmla="*/ 30351 w 607639"/>
                <a:gd name="connsiteY2" fmla="*/ 394377 h 414642"/>
                <a:gd name="connsiteX3" fmla="*/ 577199 w 607639"/>
                <a:gd name="connsiteY3" fmla="*/ 394377 h 414642"/>
                <a:gd name="connsiteX4" fmla="*/ 587346 w 607639"/>
                <a:gd name="connsiteY4" fmla="*/ 384244 h 414642"/>
                <a:gd name="connsiteX5" fmla="*/ 587346 w 607639"/>
                <a:gd name="connsiteY5" fmla="*/ 364067 h 414642"/>
                <a:gd name="connsiteX6" fmla="*/ 556995 w 607639"/>
                <a:gd name="connsiteY6" fmla="*/ 364067 h 414642"/>
                <a:gd name="connsiteX7" fmla="*/ 394916 w 607639"/>
                <a:gd name="connsiteY7" fmla="*/ 364067 h 414642"/>
                <a:gd name="connsiteX8" fmla="*/ 394916 w 607639"/>
                <a:gd name="connsiteY8" fmla="*/ 374200 h 414642"/>
                <a:gd name="connsiteX9" fmla="*/ 384859 w 607639"/>
                <a:gd name="connsiteY9" fmla="*/ 384244 h 414642"/>
                <a:gd name="connsiteX10" fmla="*/ 222780 w 607639"/>
                <a:gd name="connsiteY10" fmla="*/ 384244 h 414642"/>
                <a:gd name="connsiteX11" fmla="*/ 212634 w 607639"/>
                <a:gd name="connsiteY11" fmla="*/ 374200 h 414642"/>
                <a:gd name="connsiteX12" fmla="*/ 212634 w 607639"/>
                <a:gd name="connsiteY12" fmla="*/ 364067 h 414642"/>
                <a:gd name="connsiteX13" fmla="*/ 50644 w 607639"/>
                <a:gd name="connsiteY13" fmla="*/ 364067 h 414642"/>
                <a:gd name="connsiteX14" fmla="*/ 263288 w 607639"/>
                <a:gd name="connsiteY14" fmla="*/ 252811 h 414642"/>
                <a:gd name="connsiteX15" fmla="*/ 243084 w 607639"/>
                <a:gd name="connsiteY15" fmla="*/ 273078 h 414642"/>
                <a:gd name="connsiteX16" fmla="*/ 263288 w 607639"/>
                <a:gd name="connsiteY16" fmla="*/ 293255 h 414642"/>
                <a:gd name="connsiteX17" fmla="*/ 283580 w 607639"/>
                <a:gd name="connsiteY17" fmla="*/ 273078 h 414642"/>
                <a:gd name="connsiteX18" fmla="*/ 278685 w 607639"/>
                <a:gd name="connsiteY18" fmla="*/ 260011 h 414642"/>
                <a:gd name="connsiteX19" fmla="*/ 277528 w 607639"/>
                <a:gd name="connsiteY19" fmla="*/ 258944 h 414642"/>
                <a:gd name="connsiteX20" fmla="*/ 276549 w 607639"/>
                <a:gd name="connsiteY20" fmla="*/ 257789 h 414642"/>
                <a:gd name="connsiteX21" fmla="*/ 263288 w 607639"/>
                <a:gd name="connsiteY21" fmla="*/ 252811 h 414642"/>
                <a:gd name="connsiteX22" fmla="*/ 121505 w 607639"/>
                <a:gd name="connsiteY22" fmla="*/ 252811 h 414642"/>
                <a:gd name="connsiteX23" fmla="*/ 101302 w 607639"/>
                <a:gd name="connsiteY23" fmla="*/ 273078 h 414642"/>
                <a:gd name="connsiteX24" fmla="*/ 121505 w 607639"/>
                <a:gd name="connsiteY24" fmla="*/ 293255 h 414642"/>
                <a:gd name="connsiteX25" fmla="*/ 141798 w 607639"/>
                <a:gd name="connsiteY25" fmla="*/ 273078 h 414642"/>
                <a:gd name="connsiteX26" fmla="*/ 121505 w 607639"/>
                <a:gd name="connsiteY26" fmla="*/ 252811 h 414642"/>
                <a:gd name="connsiteX27" fmla="*/ 486063 w 607639"/>
                <a:gd name="connsiteY27" fmla="*/ 232633 h 414642"/>
                <a:gd name="connsiteX28" fmla="*/ 465859 w 607639"/>
                <a:gd name="connsiteY28" fmla="*/ 252811 h 414642"/>
                <a:gd name="connsiteX29" fmla="*/ 486063 w 607639"/>
                <a:gd name="connsiteY29" fmla="*/ 273078 h 414642"/>
                <a:gd name="connsiteX30" fmla="*/ 506355 w 607639"/>
                <a:gd name="connsiteY30" fmla="*/ 252811 h 414642"/>
                <a:gd name="connsiteX31" fmla="*/ 486063 w 607639"/>
                <a:gd name="connsiteY31" fmla="*/ 232633 h 414642"/>
                <a:gd name="connsiteX32" fmla="*/ 192441 w 607639"/>
                <a:gd name="connsiteY32" fmla="*/ 182056 h 414642"/>
                <a:gd name="connsiteX33" fmla="*/ 172148 w 607639"/>
                <a:gd name="connsiteY33" fmla="*/ 202233 h 414642"/>
                <a:gd name="connsiteX34" fmla="*/ 192441 w 607639"/>
                <a:gd name="connsiteY34" fmla="*/ 222500 h 414642"/>
                <a:gd name="connsiteX35" fmla="*/ 212645 w 607639"/>
                <a:gd name="connsiteY35" fmla="*/ 202233 h 414642"/>
                <a:gd name="connsiteX36" fmla="*/ 192441 w 607639"/>
                <a:gd name="connsiteY36" fmla="*/ 182056 h 414642"/>
                <a:gd name="connsiteX37" fmla="*/ 394923 w 607639"/>
                <a:gd name="connsiteY37" fmla="*/ 131478 h 414642"/>
                <a:gd name="connsiteX38" fmla="*/ 374720 w 607639"/>
                <a:gd name="connsiteY38" fmla="*/ 151744 h 414642"/>
                <a:gd name="connsiteX39" fmla="*/ 394923 w 607639"/>
                <a:gd name="connsiteY39" fmla="*/ 171922 h 414642"/>
                <a:gd name="connsiteX40" fmla="*/ 415216 w 607639"/>
                <a:gd name="connsiteY40" fmla="*/ 151744 h 414642"/>
                <a:gd name="connsiteX41" fmla="*/ 394923 w 607639"/>
                <a:gd name="connsiteY41" fmla="*/ 131478 h 414642"/>
                <a:gd name="connsiteX42" fmla="*/ 394923 w 607639"/>
                <a:gd name="connsiteY42" fmla="*/ 111211 h 414642"/>
                <a:gd name="connsiteX43" fmla="*/ 435420 w 607639"/>
                <a:gd name="connsiteY43" fmla="*/ 151744 h 414642"/>
                <a:gd name="connsiteX44" fmla="*/ 433106 w 607639"/>
                <a:gd name="connsiteY44" fmla="*/ 165344 h 414642"/>
                <a:gd name="connsiteX45" fmla="*/ 472979 w 607639"/>
                <a:gd name="connsiteY45" fmla="*/ 214589 h 414642"/>
                <a:gd name="connsiteX46" fmla="*/ 486063 w 607639"/>
                <a:gd name="connsiteY46" fmla="*/ 212367 h 414642"/>
                <a:gd name="connsiteX47" fmla="*/ 526559 w 607639"/>
                <a:gd name="connsiteY47" fmla="*/ 252811 h 414642"/>
                <a:gd name="connsiteX48" fmla="*/ 486063 w 607639"/>
                <a:gd name="connsiteY48" fmla="*/ 293255 h 414642"/>
                <a:gd name="connsiteX49" fmla="*/ 445566 w 607639"/>
                <a:gd name="connsiteY49" fmla="*/ 252811 h 414642"/>
                <a:gd name="connsiteX50" fmla="*/ 456157 w 607639"/>
                <a:gd name="connsiteY50" fmla="*/ 225700 h 414642"/>
                <a:gd name="connsiteX51" fmla="*/ 421090 w 607639"/>
                <a:gd name="connsiteY51" fmla="*/ 182500 h 414642"/>
                <a:gd name="connsiteX52" fmla="*/ 394923 w 607639"/>
                <a:gd name="connsiteY52" fmla="*/ 192189 h 414642"/>
                <a:gd name="connsiteX53" fmla="*/ 368489 w 607639"/>
                <a:gd name="connsiteY53" fmla="*/ 182233 h 414642"/>
                <a:gd name="connsiteX54" fmla="*/ 298088 w 607639"/>
                <a:gd name="connsiteY54" fmla="*/ 252455 h 414642"/>
                <a:gd name="connsiteX55" fmla="*/ 303784 w 607639"/>
                <a:gd name="connsiteY55" fmla="*/ 273078 h 414642"/>
                <a:gd name="connsiteX56" fmla="*/ 263288 w 607639"/>
                <a:gd name="connsiteY56" fmla="*/ 313522 h 414642"/>
                <a:gd name="connsiteX57" fmla="*/ 222791 w 607639"/>
                <a:gd name="connsiteY57" fmla="*/ 273078 h 414642"/>
                <a:gd name="connsiteX58" fmla="*/ 232759 w 607639"/>
                <a:gd name="connsiteY58" fmla="*/ 246589 h 414642"/>
                <a:gd name="connsiteX59" fmla="*/ 218964 w 607639"/>
                <a:gd name="connsiteY59" fmla="*/ 232811 h 414642"/>
                <a:gd name="connsiteX60" fmla="*/ 192441 w 607639"/>
                <a:gd name="connsiteY60" fmla="*/ 242767 h 414642"/>
                <a:gd name="connsiteX61" fmla="*/ 165918 w 607639"/>
                <a:gd name="connsiteY61" fmla="*/ 232811 h 414642"/>
                <a:gd name="connsiteX62" fmla="*/ 152123 w 607639"/>
                <a:gd name="connsiteY62" fmla="*/ 246589 h 414642"/>
                <a:gd name="connsiteX63" fmla="*/ 162002 w 607639"/>
                <a:gd name="connsiteY63" fmla="*/ 273078 h 414642"/>
                <a:gd name="connsiteX64" fmla="*/ 121505 w 607639"/>
                <a:gd name="connsiteY64" fmla="*/ 313522 h 414642"/>
                <a:gd name="connsiteX65" fmla="*/ 81009 w 607639"/>
                <a:gd name="connsiteY65" fmla="*/ 273078 h 414642"/>
                <a:gd name="connsiteX66" fmla="*/ 121505 w 607639"/>
                <a:gd name="connsiteY66" fmla="*/ 232633 h 414642"/>
                <a:gd name="connsiteX67" fmla="*/ 136013 w 607639"/>
                <a:gd name="connsiteY67" fmla="*/ 235300 h 414642"/>
                <a:gd name="connsiteX68" fmla="*/ 154615 w 607639"/>
                <a:gd name="connsiteY68" fmla="*/ 216722 h 414642"/>
                <a:gd name="connsiteX69" fmla="*/ 151945 w 607639"/>
                <a:gd name="connsiteY69" fmla="*/ 202233 h 414642"/>
                <a:gd name="connsiteX70" fmla="*/ 192441 w 607639"/>
                <a:gd name="connsiteY70" fmla="*/ 161789 h 414642"/>
                <a:gd name="connsiteX71" fmla="*/ 232937 w 607639"/>
                <a:gd name="connsiteY71" fmla="*/ 202233 h 414642"/>
                <a:gd name="connsiteX72" fmla="*/ 230534 w 607639"/>
                <a:gd name="connsiteY72" fmla="*/ 216011 h 414642"/>
                <a:gd name="connsiteX73" fmla="*/ 249492 w 607639"/>
                <a:gd name="connsiteY73" fmla="*/ 235033 h 414642"/>
                <a:gd name="connsiteX74" fmla="*/ 263288 w 607639"/>
                <a:gd name="connsiteY74" fmla="*/ 232633 h 414642"/>
                <a:gd name="connsiteX75" fmla="*/ 283936 w 607639"/>
                <a:gd name="connsiteY75" fmla="*/ 238322 h 414642"/>
                <a:gd name="connsiteX76" fmla="*/ 356830 w 607639"/>
                <a:gd name="connsiteY76" fmla="*/ 165433 h 414642"/>
                <a:gd name="connsiteX77" fmla="*/ 354427 w 607639"/>
                <a:gd name="connsiteY77" fmla="*/ 151744 h 414642"/>
                <a:gd name="connsiteX78" fmla="*/ 394923 w 607639"/>
                <a:gd name="connsiteY78" fmla="*/ 111211 h 414642"/>
                <a:gd name="connsiteX79" fmla="*/ 324090 w 607639"/>
                <a:gd name="connsiteY79" fmla="*/ 80938 h 414642"/>
                <a:gd name="connsiteX80" fmla="*/ 334234 w 607639"/>
                <a:gd name="connsiteY80" fmla="*/ 80938 h 414642"/>
                <a:gd name="connsiteX81" fmla="*/ 344289 w 607639"/>
                <a:gd name="connsiteY81" fmla="*/ 91064 h 414642"/>
                <a:gd name="connsiteX82" fmla="*/ 334234 w 607639"/>
                <a:gd name="connsiteY82" fmla="*/ 101190 h 414642"/>
                <a:gd name="connsiteX83" fmla="*/ 324090 w 607639"/>
                <a:gd name="connsiteY83" fmla="*/ 101190 h 414642"/>
                <a:gd name="connsiteX84" fmla="*/ 313946 w 607639"/>
                <a:gd name="connsiteY84" fmla="*/ 91064 h 414642"/>
                <a:gd name="connsiteX85" fmla="*/ 324090 w 607639"/>
                <a:gd name="connsiteY85" fmla="*/ 80938 h 414642"/>
                <a:gd name="connsiteX86" fmla="*/ 192417 w 607639"/>
                <a:gd name="connsiteY86" fmla="*/ 80938 h 414642"/>
                <a:gd name="connsiteX87" fmla="*/ 283548 w 607639"/>
                <a:gd name="connsiteY87" fmla="*/ 80938 h 414642"/>
                <a:gd name="connsiteX88" fmla="*/ 293694 w 607639"/>
                <a:gd name="connsiteY88" fmla="*/ 91064 h 414642"/>
                <a:gd name="connsiteX89" fmla="*/ 283548 w 607639"/>
                <a:gd name="connsiteY89" fmla="*/ 101190 h 414642"/>
                <a:gd name="connsiteX90" fmla="*/ 192417 w 607639"/>
                <a:gd name="connsiteY90" fmla="*/ 101190 h 414642"/>
                <a:gd name="connsiteX91" fmla="*/ 182271 w 607639"/>
                <a:gd name="connsiteY91" fmla="*/ 91064 h 414642"/>
                <a:gd name="connsiteX92" fmla="*/ 192417 w 607639"/>
                <a:gd name="connsiteY92" fmla="*/ 80938 h 414642"/>
                <a:gd name="connsiteX93" fmla="*/ 91157 w 607639"/>
                <a:gd name="connsiteY93" fmla="*/ 80938 h 414642"/>
                <a:gd name="connsiteX94" fmla="*/ 151959 w 607639"/>
                <a:gd name="connsiteY94" fmla="*/ 80938 h 414642"/>
                <a:gd name="connsiteX95" fmla="*/ 162018 w 607639"/>
                <a:gd name="connsiteY95" fmla="*/ 91064 h 414642"/>
                <a:gd name="connsiteX96" fmla="*/ 151959 w 607639"/>
                <a:gd name="connsiteY96" fmla="*/ 101190 h 414642"/>
                <a:gd name="connsiteX97" fmla="*/ 91157 w 607639"/>
                <a:gd name="connsiteY97" fmla="*/ 101190 h 414642"/>
                <a:gd name="connsiteX98" fmla="*/ 81009 w 607639"/>
                <a:gd name="connsiteY98" fmla="*/ 91064 h 414642"/>
                <a:gd name="connsiteX99" fmla="*/ 91157 w 607639"/>
                <a:gd name="connsiteY99" fmla="*/ 80938 h 414642"/>
                <a:gd name="connsiteX100" fmla="*/ 243084 w 607639"/>
                <a:gd name="connsiteY100" fmla="*/ 40505 h 414642"/>
                <a:gd name="connsiteX101" fmla="*/ 334231 w 607639"/>
                <a:gd name="connsiteY101" fmla="*/ 40505 h 414642"/>
                <a:gd name="connsiteX102" fmla="*/ 344289 w 607639"/>
                <a:gd name="connsiteY102" fmla="*/ 50631 h 414642"/>
                <a:gd name="connsiteX103" fmla="*/ 334231 w 607639"/>
                <a:gd name="connsiteY103" fmla="*/ 60757 h 414642"/>
                <a:gd name="connsiteX104" fmla="*/ 243084 w 607639"/>
                <a:gd name="connsiteY104" fmla="*/ 60757 h 414642"/>
                <a:gd name="connsiteX105" fmla="*/ 232937 w 607639"/>
                <a:gd name="connsiteY105" fmla="*/ 50631 h 414642"/>
                <a:gd name="connsiteX106" fmla="*/ 243084 w 607639"/>
                <a:gd name="connsiteY106" fmla="*/ 40505 h 414642"/>
                <a:gd name="connsiteX107" fmla="*/ 91153 w 607639"/>
                <a:gd name="connsiteY107" fmla="*/ 40505 h 414642"/>
                <a:gd name="connsiteX108" fmla="*/ 202559 w 607639"/>
                <a:gd name="connsiteY108" fmla="*/ 40505 h 414642"/>
                <a:gd name="connsiteX109" fmla="*/ 212614 w 607639"/>
                <a:gd name="connsiteY109" fmla="*/ 50631 h 414642"/>
                <a:gd name="connsiteX110" fmla="*/ 202559 w 607639"/>
                <a:gd name="connsiteY110" fmla="*/ 60757 h 414642"/>
                <a:gd name="connsiteX111" fmla="*/ 91153 w 607639"/>
                <a:gd name="connsiteY111" fmla="*/ 60757 h 414642"/>
                <a:gd name="connsiteX112" fmla="*/ 81009 w 607639"/>
                <a:gd name="connsiteY112" fmla="*/ 50631 h 414642"/>
                <a:gd name="connsiteX113" fmla="*/ 91153 w 607639"/>
                <a:gd name="connsiteY113" fmla="*/ 40505 h 414642"/>
                <a:gd name="connsiteX114" fmla="*/ 70848 w 607639"/>
                <a:gd name="connsiteY114" fmla="*/ 20176 h 414642"/>
                <a:gd name="connsiteX115" fmla="*/ 60791 w 607639"/>
                <a:gd name="connsiteY115" fmla="*/ 30309 h 414642"/>
                <a:gd name="connsiteX116" fmla="*/ 60791 w 607639"/>
                <a:gd name="connsiteY116" fmla="*/ 343802 h 414642"/>
                <a:gd name="connsiteX117" fmla="*/ 222780 w 607639"/>
                <a:gd name="connsiteY117" fmla="*/ 343802 h 414642"/>
                <a:gd name="connsiteX118" fmla="*/ 232927 w 607639"/>
                <a:gd name="connsiteY118" fmla="*/ 353935 h 414642"/>
                <a:gd name="connsiteX119" fmla="*/ 232927 w 607639"/>
                <a:gd name="connsiteY119" fmla="*/ 364067 h 414642"/>
                <a:gd name="connsiteX120" fmla="*/ 374712 w 607639"/>
                <a:gd name="connsiteY120" fmla="*/ 364067 h 414642"/>
                <a:gd name="connsiteX121" fmla="*/ 374712 w 607639"/>
                <a:gd name="connsiteY121" fmla="*/ 353935 h 414642"/>
                <a:gd name="connsiteX122" fmla="*/ 384859 w 607639"/>
                <a:gd name="connsiteY122" fmla="*/ 343802 h 414642"/>
                <a:gd name="connsiteX123" fmla="*/ 546848 w 607639"/>
                <a:gd name="connsiteY123" fmla="*/ 343802 h 414642"/>
                <a:gd name="connsiteX124" fmla="*/ 546848 w 607639"/>
                <a:gd name="connsiteY124" fmla="*/ 30309 h 414642"/>
                <a:gd name="connsiteX125" fmla="*/ 536702 w 607639"/>
                <a:gd name="connsiteY125" fmla="*/ 20176 h 414642"/>
                <a:gd name="connsiteX126" fmla="*/ 70848 w 607639"/>
                <a:gd name="connsiteY126" fmla="*/ 0 h 414642"/>
                <a:gd name="connsiteX127" fmla="*/ 536702 w 607639"/>
                <a:gd name="connsiteY127" fmla="*/ 0 h 414642"/>
                <a:gd name="connsiteX128" fmla="*/ 567142 w 607639"/>
                <a:gd name="connsiteY128" fmla="*/ 30309 h 414642"/>
                <a:gd name="connsiteX129" fmla="*/ 567142 w 607639"/>
                <a:gd name="connsiteY129" fmla="*/ 343802 h 414642"/>
                <a:gd name="connsiteX130" fmla="*/ 597492 w 607639"/>
                <a:gd name="connsiteY130" fmla="*/ 343802 h 414642"/>
                <a:gd name="connsiteX131" fmla="*/ 607639 w 607639"/>
                <a:gd name="connsiteY131" fmla="*/ 353935 h 414642"/>
                <a:gd name="connsiteX132" fmla="*/ 607639 w 607639"/>
                <a:gd name="connsiteY132" fmla="*/ 384244 h 414642"/>
                <a:gd name="connsiteX133" fmla="*/ 577199 w 607639"/>
                <a:gd name="connsiteY133" fmla="*/ 414642 h 414642"/>
                <a:gd name="connsiteX134" fmla="*/ 30351 w 607639"/>
                <a:gd name="connsiteY134" fmla="*/ 414642 h 414642"/>
                <a:gd name="connsiteX135" fmla="*/ 0 w 607639"/>
                <a:gd name="connsiteY135" fmla="*/ 384244 h 414642"/>
                <a:gd name="connsiteX136" fmla="*/ 0 w 607639"/>
                <a:gd name="connsiteY136" fmla="*/ 353935 h 414642"/>
                <a:gd name="connsiteX137" fmla="*/ 10147 w 607639"/>
                <a:gd name="connsiteY137" fmla="*/ 343802 h 414642"/>
                <a:gd name="connsiteX138" fmla="*/ 40497 w 607639"/>
                <a:gd name="connsiteY138" fmla="*/ 343802 h 414642"/>
                <a:gd name="connsiteX139" fmla="*/ 40497 w 607639"/>
                <a:gd name="connsiteY139" fmla="*/ 30309 h 414642"/>
                <a:gd name="connsiteX140" fmla="*/ 70848 w 607639"/>
                <a:gd name="connsiteY140" fmla="*/ 0 h 414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</a:cxnLst>
              <a:rect l="l" t="t" r="r" b="b"/>
              <a:pathLst>
                <a:path w="607639" h="414642">
                  <a:moveTo>
                    <a:pt x="20293" y="364067"/>
                  </a:moveTo>
                  <a:lnTo>
                    <a:pt x="20293" y="384244"/>
                  </a:lnTo>
                  <a:cubicBezTo>
                    <a:pt x="20293" y="390377"/>
                    <a:pt x="24298" y="394377"/>
                    <a:pt x="30351" y="394377"/>
                  </a:cubicBezTo>
                  <a:lnTo>
                    <a:pt x="577199" y="394377"/>
                  </a:lnTo>
                  <a:cubicBezTo>
                    <a:pt x="583341" y="394377"/>
                    <a:pt x="587346" y="390377"/>
                    <a:pt x="587346" y="384244"/>
                  </a:cubicBezTo>
                  <a:lnTo>
                    <a:pt x="587346" y="364067"/>
                  </a:lnTo>
                  <a:lnTo>
                    <a:pt x="556995" y="364067"/>
                  </a:lnTo>
                  <a:lnTo>
                    <a:pt x="394916" y="364067"/>
                  </a:lnTo>
                  <a:lnTo>
                    <a:pt x="394916" y="374200"/>
                  </a:lnTo>
                  <a:cubicBezTo>
                    <a:pt x="394916" y="380244"/>
                    <a:pt x="390911" y="384244"/>
                    <a:pt x="384859" y="384244"/>
                  </a:cubicBezTo>
                  <a:lnTo>
                    <a:pt x="222780" y="384244"/>
                  </a:lnTo>
                  <a:cubicBezTo>
                    <a:pt x="216728" y="384244"/>
                    <a:pt x="212634" y="380244"/>
                    <a:pt x="212634" y="374200"/>
                  </a:cubicBezTo>
                  <a:lnTo>
                    <a:pt x="212634" y="364067"/>
                  </a:lnTo>
                  <a:lnTo>
                    <a:pt x="50644" y="364067"/>
                  </a:lnTo>
                  <a:close/>
                  <a:moveTo>
                    <a:pt x="263288" y="252811"/>
                  </a:moveTo>
                  <a:cubicBezTo>
                    <a:pt x="252162" y="252811"/>
                    <a:pt x="243084" y="261967"/>
                    <a:pt x="243084" y="273078"/>
                  </a:cubicBezTo>
                  <a:cubicBezTo>
                    <a:pt x="243084" y="284189"/>
                    <a:pt x="252162" y="293255"/>
                    <a:pt x="263288" y="293255"/>
                  </a:cubicBezTo>
                  <a:cubicBezTo>
                    <a:pt x="274413" y="293255"/>
                    <a:pt x="283580" y="284189"/>
                    <a:pt x="283580" y="273078"/>
                  </a:cubicBezTo>
                  <a:cubicBezTo>
                    <a:pt x="283580" y="268100"/>
                    <a:pt x="281711" y="263567"/>
                    <a:pt x="278685" y="260011"/>
                  </a:cubicBezTo>
                  <a:cubicBezTo>
                    <a:pt x="278329" y="259655"/>
                    <a:pt x="277884" y="259300"/>
                    <a:pt x="277528" y="258944"/>
                  </a:cubicBezTo>
                  <a:cubicBezTo>
                    <a:pt x="277172" y="258589"/>
                    <a:pt x="276816" y="258144"/>
                    <a:pt x="276549" y="257789"/>
                  </a:cubicBezTo>
                  <a:cubicBezTo>
                    <a:pt x="272989" y="254678"/>
                    <a:pt x="268361" y="252811"/>
                    <a:pt x="263288" y="252811"/>
                  </a:cubicBezTo>
                  <a:close/>
                  <a:moveTo>
                    <a:pt x="121505" y="252811"/>
                  </a:moveTo>
                  <a:cubicBezTo>
                    <a:pt x="110380" y="252811"/>
                    <a:pt x="101302" y="261967"/>
                    <a:pt x="101302" y="273078"/>
                  </a:cubicBezTo>
                  <a:cubicBezTo>
                    <a:pt x="101302" y="284189"/>
                    <a:pt x="110380" y="293255"/>
                    <a:pt x="121505" y="293255"/>
                  </a:cubicBezTo>
                  <a:cubicBezTo>
                    <a:pt x="132631" y="293255"/>
                    <a:pt x="141798" y="284189"/>
                    <a:pt x="141798" y="273078"/>
                  </a:cubicBezTo>
                  <a:cubicBezTo>
                    <a:pt x="141798" y="261967"/>
                    <a:pt x="132631" y="252811"/>
                    <a:pt x="121505" y="252811"/>
                  </a:cubicBezTo>
                  <a:close/>
                  <a:moveTo>
                    <a:pt x="486063" y="232633"/>
                  </a:moveTo>
                  <a:cubicBezTo>
                    <a:pt x="474937" y="232633"/>
                    <a:pt x="465859" y="241700"/>
                    <a:pt x="465859" y="252811"/>
                  </a:cubicBezTo>
                  <a:cubicBezTo>
                    <a:pt x="465859" y="263922"/>
                    <a:pt x="474937" y="273078"/>
                    <a:pt x="486063" y="273078"/>
                  </a:cubicBezTo>
                  <a:cubicBezTo>
                    <a:pt x="497188" y="273078"/>
                    <a:pt x="506355" y="263922"/>
                    <a:pt x="506355" y="252811"/>
                  </a:cubicBezTo>
                  <a:cubicBezTo>
                    <a:pt x="506355" y="241700"/>
                    <a:pt x="497188" y="232633"/>
                    <a:pt x="486063" y="232633"/>
                  </a:cubicBezTo>
                  <a:close/>
                  <a:moveTo>
                    <a:pt x="192441" y="182056"/>
                  </a:moveTo>
                  <a:cubicBezTo>
                    <a:pt x="181316" y="182056"/>
                    <a:pt x="172148" y="191122"/>
                    <a:pt x="172148" y="202233"/>
                  </a:cubicBezTo>
                  <a:cubicBezTo>
                    <a:pt x="172148" y="213433"/>
                    <a:pt x="181316" y="222500"/>
                    <a:pt x="192441" y="222500"/>
                  </a:cubicBezTo>
                  <a:cubicBezTo>
                    <a:pt x="203566" y="222500"/>
                    <a:pt x="212645" y="213433"/>
                    <a:pt x="212645" y="202233"/>
                  </a:cubicBezTo>
                  <a:cubicBezTo>
                    <a:pt x="212645" y="191122"/>
                    <a:pt x="203566" y="182056"/>
                    <a:pt x="192441" y="182056"/>
                  </a:cubicBezTo>
                  <a:close/>
                  <a:moveTo>
                    <a:pt x="394923" y="131478"/>
                  </a:moveTo>
                  <a:cubicBezTo>
                    <a:pt x="383798" y="131478"/>
                    <a:pt x="374720" y="140544"/>
                    <a:pt x="374720" y="151744"/>
                  </a:cubicBezTo>
                  <a:cubicBezTo>
                    <a:pt x="374720" y="162856"/>
                    <a:pt x="383798" y="171922"/>
                    <a:pt x="394923" y="171922"/>
                  </a:cubicBezTo>
                  <a:cubicBezTo>
                    <a:pt x="406049" y="171922"/>
                    <a:pt x="415216" y="162856"/>
                    <a:pt x="415216" y="151744"/>
                  </a:cubicBezTo>
                  <a:cubicBezTo>
                    <a:pt x="415216" y="140544"/>
                    <a:pt x="406049" y="131478"/>
                    <a:pt x="394923" y="131478"/>
                  </a:cubicBezTo>
                  <a:close/>
                  <a:moveTo>
                    <a:pt x="394923" y="111211"/>
                  </a:moveTo>
                  <a:cubicBezTo>
                    <a:pt x="417263" y="111211"/>
                    <a:pt x="435420" y="129433"/>
                    <a:pt x="435420" y="151744"/>
                  </a:cubicBezTo>
                  <a:cubicBezTo>
                    <a:pt x="435420" y="156456"/>
                    <a:pt x="434619" y="161078"/>
                    <a:pt x="433106" y="165344"/>
                  </a:cubicBezTo>
                  <a:lnTo>
                    <a:pt x="472979" y="214589"/>
                  </a:lnTo>
                  <a:cubicBezTo>
                    <a:pt x="477162" y="213167"/>
                    <a:pt x="481523" y="212367"/>
                    <a:pt x="486063" y="212367"/>
                  </a:cubicBezTo>
                  <a:cubicBezTo>
                    <a:pt x="508402" y="212367"/>
                    <a:pt x="526559" y="230589"/>
                    <a:pt x="526559" y="252811"/>
                  </a:cubicBezTo>
                  <a:cubicBezTo>
                    <a:pt x="526559" y="275122"/>
                    <a:pt x="508402" y="293255"/>
                    <a:pt x="486063" y="293255"/>
                  </a:cubicBezTo>
                  <a:cubicBezTo>
                    <a:pt x="463812" y="293255"/>
                    <a:pt x="445566" y="275122"/>
                    <a:pt x="445566" y="252811"/>
                  </a:cubicBezTo>
                  <a:cubicBezTo>
                    <a:pt x="445566" y="242411"/>
                    <a:pt x="449571" y="232900"/>
                    <a:pt x="456157" y="225700"/>
                  </a:cubicBezTo>
                  <a:lnTo>
                    <a:pt x="421090" y="182500"/>
                  </a:lnTo>
                  <a:cubicBezTo>
                    <a:pt x="414059" y="188544"/>
                    <a:pt x="404892" y="192189"/>
                    <a:pt x="394923" y="192189"/>
                  </a:cubicBezTo>
                  <a:cubicBezTo>
                    <a:pt x="384866" y="192189"/>
                    <a:pt x="375610" y="188367"/>
                    <a:pt x="368489" y="182233"/>
                  </a:cubicBezTo>
                  <a:lnTo>
                    <a:pt x="298088" y="252455"/>
                  </a:lnTo>
                  <a:cubicBezTo>
                    <a:pt x="301737" y="258500"/>
                    <a:pt x="303784" y="265522"/>
                    <a:pt x="303784" y="273078"/>
                  </a:cubicBezTo>
                  <a:cubicBezTo>
                    <a:pt x="303784" y="295300"/>
                    <a:pt x="285627" y="313522"/>
                    <a:pt x="263288" y="313522"/>
                  </a:cubicBezTo>
                  <a:cubicBezTo>
                    <a:pt x="241037" y="313522"/>
                    <a:pt x="222791" y="295300"/>
                    <a:pt x="222791" y="273078"/>
                  </a:cubicBezTo>
                  <a:cubicBezTo>
                    <a:pt x="222791" y="262944"/>
                    <a:pt x="226529" y="253700"/>
                    <a:pt x="232759" y="246589"/>
                  </a:cubicBezTo>
                  <a:lnTo>
                    <a:pt x="218964" y="232811"/>
                  </a:lnTo>
                  <a:cubicBezTo>
                    <a:pt x="211844" y="238944"/>
                    <a:pt x="202498" y="242767"/>
                    <a:pt x="192441" y="242767"/>
                  </a:cubicBezTo>
                  <a:cubicBezTo>
                    <a:pt x="182295" y="242767"/>
                    <a:pt x="173038" y="238944"/>
                    <a:pt x="165918" y="232811"/>
                  </a:cubicBezTo>
                  <a:lnTo>
                    <a:pt x="152123" y="246589"/>
                  </a:lnTo>
                  <a:cubicBezTo>
                    <a:pt x="158264" y="253700"/>
                    <a:pt x="162002" y="262944"/>
                    <a:pt x="162002" y="273078"/>
                  </a:cubicBezTo>
                  <a:cubicBezTo>
                    <a:pt x="162002" y="295300"/>
                    <a:pt x="143845" y="313522"/>
                    <a:pt x="121505" y="313522"/>
                  </a:cubicBezTo>
                  <a:cubicBezTo>
                    <a:pt x="99255" y="313522"/>
                    <a:pt x="81009" y="295300"/>
                    <a:pt x="81009" y="273078"/>
                  </a:cubicBezTo>
                  <a:cubicBezTo>
                    <a:pt x="81009" y="250856"/>
                    <a:pt x="99255" y="232633"/>
                    <a:pt x="121505" y="232633"/>
                  </a:cubicBezTo>
                  <a:cubicBezTo>
                    <a:pt x="126668" y="232633"/>
                    <a:pt x="131563" y="233611"/>
                    <a:pt x="136013" y="235300"/>
                  </a:cubicBezTo>
                  <a:lnTo>
                    <a:pt x="154615" y="216722"/>
                  </a:lnTo>
                  <a:cubicBezTo>
                    <a:pt x="152924" y="212278"/>
                    <a:pt x="151945" y="207389"/>
                    <a:pt x="151945" y="202233"/>
                  </a:cubicBezTo>
                  <a:cubicBezTo>
                    <a:pt x="151945" y="180011"/>
                    <a:pt x="170101" y="161789"/>
                    <a:pt x="192441" y="161789"/>
                  </a:cubicBezTo>
                  <a:cubicBezTo>
                    <a:pt x="214692" y="161789"/>
                    <a:pt x="232937" y="180011"/>
                    <a:pt x="232937" y="202233"/>
                  </a:cubicBezTo>
                  <a:cubicBezTo>
                    <a:pt x="232937" y="207122"/>
                    <a:pt x="232047" y="211744"/>
                    <a:pt x="230534" y="216011"/>
                  </a:cubicBezTo>
                  <a:lnTo>
                    <a:pt x="249492" y="235033"/>
                  </a:lnTo>
                  <a:cubicBezTo>
                    <a:pt x="253853" y="233433"/>
                    <a:pt x="258481" y="232633"/>
                    <a:pt x="263288" y="232633"/>
                  </a:cubicBezTo>
                  <a:cubicBezTo>
                    <a:pt x="270853" y="232633"/>
                    <a:pt x="277884" y="234678"/>
                    <a:pt x="283936" y="238322"/>
                  </a:cubicBezTo>
                  <a:lnTo>
                    <a:pt x="356830" y="165433"/>
                  </a:lnTo>
                  <a:cubicBezTo>
                    <a:pt x="355317" y="161167"/>
                    <a:pt x="354427" y="156544"/>
                    <a:pt x="354427" y="151744"/>
                  </a:cubicBezTo>
                  <a:cubicBezTo>
                    <a:pt x="354427" y="129433"/>
                    <a:pt x="372672" y="111211"/>
                    <a:pt x="394923" y="111211"/>
                  </a:cubicBezTo>
                  <a:close/>
                  <a:moveTo>
                    <a:pt x="324090" y="80938"/>
                  </a:moveTo>
                  <a:lnTo>
                    <a:pt x="334234" y="80938"/>
                  </a:lnTo>
                  <a:cubicBezTo>
                    <a:pt x="340285" y="80938"/>
                    <a:pt x="344289" y="85024"/>
                    <a:pt x="344289" y="91064"/>
                  </a:cubicBezTo>
                  <a:cubicBezTo>
                    <a:pt x="344289" y="97104"/>
                    <a:pt x="340285" y="101190"/>
                    <a:pt x="334234" y="101190"/>
                  </a:cubicBezTo>
                  <a:lnTo>
                    <a:pt x="324090" y="101190"/>
                  </a:lnTo>
                  <a:cubicBezTo>
                    <a:pt x="318039" y="101190"/>
                    <a:pt x="313946" y="97104"/>
                    <a:pt x="313946" y="91064"/>
                  </a:cubicBezTo>
                  <a:cubicBezTo>
                    <a:pt x="313946" y="85024"/>
                    <a:pt x="318039" y="80938"/>
                    <a:pt x="324090" y="80938"/>
                  </a:cubicBezTo>
                  <a:close/>
                  <a:moveTo>
                    <a:pt x="192417" y="80938"/>
                  </a:moveTo>
                  <a:lnTo>
                    <a:pt x="283548" y="80938"/>
                  </a:lnTo>
                  <a:cubicBezTo>
                    <a:pt x="289600" y="80938"/>
                    <a:pt x="293694" y="85024"/>
                    <a:pt x="293694" y="91064"/>
                  </a:cubicBezTo>
                  <a:cubicBezTo>
                    <a:pt x="293694" y="97104"/>
                    <a:pt x="289600" y="101190"/>
                    <a:pt x="283548" y="101190"/>
                  </a:cubicBezTo>
                  <a:lnTo>
                    <a:pt x="192417" y="101190"/>
                  </a:lnTo>
                  <a:cubicBezTo>
                    <a:pt x="186365" y="101190"/>
                    <a:pt x="182271" y="97104"/>
                    <a:pt x="182271" y="91064"/>
                  </a:cubicBezTo>
                  <a:cubicBezTo>
                    <a:pt x="182271" y="85024"/>
                    <a:pt x="186365" y="80938"/>
                    <a:pt x="192417" y="80938"/>
                  </a:cubicBezTo>
                  <a:close/>
                  <a:moveTo>
                    <a:pt x="91157" y="80938"/>
                  </a:moveTo>
                  <a:lnTo>
                    <a:pt x="151959" y="80938"/>
                  </a:lnTo>
                  <a:cubicBezTo>
                    <a:pt x="158012" y="80938"/>
                    <a:pt x="162018" y="85024"/>
                    <a:pt x="162018" y="91064"/>
                  </a:cubicBezTo>
                  <a:cubicBezTo>
                    <a:pt x="162018" y="97104"/>
                    <a:pt x="158012" y="101190"/>
                    <a:pt x="151959" y="101190"/>
                  </a:cubicBezTo>
                  <a:lnTo>
                    <a:pt x="91157" y="101190"/>
                  </a:lnTo>
                  <a:cubicBezTo>
                    <a:pt x="85104" y="101190"/>
                    <a:pt x="81009" y="97104"/>
                    <a:pt x="81009" y="91064"/>
                  </a:cubicBezTo>
                  <a:cubicBezTo>
                    <a:pt x="81009" y="85024"/>
                    <a:pt x="85104" y="80938"/>
                    <a:pt x="91157" y="80938"/>
                  </a:cubicBezTo>
                  <a:close/>
                  <a:moveTo>
                    <a:pt x="243084" y="40505"/>
                  </a:moveTo>
                  <a:lnTo>
                    <a:pt x="334231" y="40505"/>
                  </a:lnTo>
                  <a:cubicBezTo>
                    <a:pt x="340284" y="40505"/>
                    <a:pt x="344289" y="44591"/>
                    <a:pt x="344289" y="50631"/>
                  </a:cubicBezTo>
                  <a:cubicBezTo>
                    <a:pt x="344289" y="56671"/>
                    <a:pt x="340284" y="60757"/>
                    <a:pt x="334231" y="60757"/>
                  </a:cubicBezTo>
                  <a:lnTo>
                    <a:pt x="243084" y="60757"/>
                  </a:lnTo>
                  <a:cubicBezTo>
                    <a:pt x="236942" y="60757"/>
                    <a:pt x="232937" y="56671"/>
                    <a:pt x="232937" y="50631"/>
                  </a:cubicBezTo>
                  <a:cubicBezTo>
                    <a:pt x="232937" y="44591"/>
                    <a:pt x="236942" y="40505"/>
                    <a:pt x="243084" y="40505"/>
                  </a:cubicBezTo>
                  <a:close/>
                  <a:moveTo>
                    <a:pt x="91153" y="40505"/>
                  </a:moveTo>
                  <a:lnTo>
                    <a:pt x="202559" y="40505"/>
                  </a:lnTo>
                  <a:cubicBezTo>
                    <a:pt x="208610" y="40505"/>
                    <a:pt x="212614" y="44591"/>
                    <a:pt x="212614" y="50631"/>
                  </a:cubicBezTo>
                  <a:cubicBezTo>
                    <a:pt x="212614" y="56671"/>
                    <a:pt x="208610" y="60757"/>
                    <a:pt x="202559" y="60757"/>
                  </a:cubicBezTo>
                  <a:lnTo>
                    <a:pt x="91153" y="60757"/>
                  </a:lnTo>
                  <a:cubicBezTo>
                    <a:pt x="85102" y="60757"/>
                    <a:pt x="81009" y="56671"/>
                    <a:pt x="81009" y="50631"/>
                  </a:cubicBezTo>
                  <a:cubicBezTo>
                    <a:pt x="81009" y="44591"/>
                    <a:pt x="85102" y="40505"/>
                    <a:pt x="91153" y="40505"/>
                  </a:cubicBezTo>
                  <a:close/>
                  <a:moveTo>
                    <a:pt x="70848" y="20176"/>
                  </a:moveTo>
                  <a:cubicBezTo>
                    <a:pt x="64796" y="20176"/>
                    <a:pt x="60791" y="24265"/>
                    <a:pt x="60791" y="30309"/>
                  </a:cubicBezTo>
                  <a:lnTo>
                    <a:pt x="60791" y="343802"/>
                  </a:lnTo>
                  <a:lnTo>
                    <a:pt x="222780" y="343802"/>
                  </a:lnTo>
                  <a:cubicBezTo>
                    <a:pt x="228833" y="343802"/>
                    <a:pt x="232927" y="347891"/>
                    <a:pt x="232927" y="353935"/>
                  </a:cubicBezTo>
                  <a:lnTo>
                    <a:pt x="232927" y="364067"/>
                  </a:lnTo>
                  <a:lnTo>
                    <a:pt x="374712" y="364067"/>
                  </a:lnTo>
                  <a:lnTo>
                    <a:pt x="374712" y="353935"/>
                  </a:lnTo>
                  <a:cubicBezTo>
                    <a:pt x="374712" y="347891"/>
                    <a:pt x="378717" y="343802"/>
                    <a:pt x="384859" y="343802"/>
                  </a:cubicBezTo>
                  <a:lnTo>
                    <a:pt x="546848" y="343802"/>
                  </a:lnTo>
                  <a:lnTo>
                    <a:pt x="546848" y="30309"/>
                  </a:lnTo>
                  <a:cubicBezTo>
                    <a:pt x="546848" y="24265"/>
                    <a:pt x="542754" y="20176"/>
                    <a:pt x="536702" y="20176"/>
                  </a:cubicBezTo>
                  <a:close/>
                  <a:moveTo>
                    <a:pt x="70848" y="0"/>
                  </a:moveTo>
                  <a:lnTo>
                    <a:pt x="536702" y="0"/>
                  </a:lnTo>
                  <a:cubicBezTo>
                    <a:pt x="553969" y="0"/>
                    <a:pt x="567142" y="13155"/>
                    <a:pt x="567142" y="30309"/>
                  </a:cubicBezTo>
                  <a:lnTo>
                    <a:pt x="567142" y="343802"/>
                  </a:lnTo>
                  <a:lnTo>
                    <a:pt x="597492" y="343802"/>
                  </a:lnTo>
                  <a:cubicBezTo>
                    <a:pt x="603545" y="343802"/>
                    <a:pt x="607639" y="347891"/>
                    <a:pt x="607639" y="353935"/>
                  </a:cubicBezTo>
                  <a:lnTo>
                    <a:pt x="607639" y="384244"/>
                  </a:lnTo>
                  <a:cubicBezTo>
                    <a:pt x="607639" y="401487"/>
                    <a:pt x="594466" y="414642"/>
                    <a:pt x="577199" y="414642"/>
                  </a:cubicBezTo>
                  <a:lnTo>
                    <a:pt x="30351" y="414642"/>
                  </a:lnTo>
                  <a:cubicBezTo>
                    <a:pt x="13173" y="414642"/>
                    <a:pt x="0" y="401487"/>
                    <a:pt x="0" y="384244"/>
                  </a:cubicBezTo>
                  <a:lnTo>
                    <a:pt x="0" y="353935"/>
                  </a:lnTo>
                  <a:cubicBezTo>
                    <a:pt x="0" y="347891"/>
                    <a:pt x="4094" y="343802"/>
                    <a:pt x="10147" y="343802"/>
                  </a:cubicBezTo>
                  <a:lnTo>
                    <a:pt x="40497" y="343802"/>
                  </a:lnTo>
                  <a:lnTo>
                    <a:pt x="40497" y="30309"/>
                  </a:lnTo>
                  <a:cubicBezTo>
                    <a:pt x="40497" y="13155"/>
                    <a:pt x="53670" y="0"/>
                    <a:pt x="708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288000" tIns="91416" rIns="182832" bIns="91416" numCol="1" anchor="t" anchorCtr="0" compatLnSpc="1">
              <a:prstTxWarp prst="textNoShape">
                <a:avLst/>
              </a:prstTxWarp>
            </a:bodyPr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defTabSz="1828343">
                <a:lnSpc>
                  <a:spcPct val="150000"/>
                </a:lnSpc>
              </a:pPr>
              <a:endParaRPr lang="en-GB" sz="3599" kern="0" dirty="0">
                <a:solidFill>
                  <a:schemeClr val="accent1"/>
                </a:solidFill>
              </a:endParaRPr>
            </a:p>
          </p:txBody>
        </p:sp>
        <p:sp>
          <p:nvSpPr>
            <p:cNvPr id="42" name="í$lîďè">
              <a:extLst>
                <a:ext uri="{FF2B5EF4-FFF2-40B4-BE49-F238E27FC236}">
                  <a16:creationId xmlns:a16="http://schemas.microsoft.com/office/drawing/2014/main" id="{715676DE-FB04-4FDA-8F36-22806457F345}"/>
                </a:ext>
              </a:extLst>
            </p:cNvPr>
            <p:cNvSpPr/>
            <p:nvPr/>
          </p:nvSpPr>
          <p:spPr bwMode="auto">
            <a:xfrm>
              <a:off x="7253067" y="3719947"/>
              <a:ext cx="457200" cy="467070"/>
            </a:xfrm>
            <a:custGeom>
              <a:avLst/>
              <a:gdLst>
                <a:gd name="connsiteX0" fmla="*/ 86413 w 591547"/>
                <a:gd name="connsiteY0" fmla="*/ 515758 h 590770"/>
                <a:gd name="connsiteX1" fmla="*/ 171919 w 591547"/>
                <a:gd name="connsiteY1" fmla="*/ 515758 h 590770"/>
                <a:gd name="connsiteX2" fmla="*/ 171919 w 591547"/>
                <a:gd name="connsiteY2" fmla="*/ 537523 h 590770"/>
                <a:gd name="connsiteX3" fmla="*/ 86413 w 591547"/>
                <a:gd name="connsiteY3" fmla="*/ 537523 h 590770"/>
                <a:gd name="connsiteX4" fmla="*/ 86413 w 591547"/>
                <a:gd name="connsiteY4" fmla="*/ 461733 h 590770"/>
                <a:gd name="connsiteX5" fmla="*/ 171919 w 591547"/>
                <a:gd name="connsiteY5" fmla="*/ 461733 h 590770"/>
                <a:gd name="connsiteX6" fmla="*/ 171919 w 591547"/>
                <a:gd name="connsiteY6" fmla="*/ 483498 h 590770"/>
                <a:gd name="connsiteX7" fmla="*/ 86413 w 591547"/>
                <a:gd name="connsiteY7" fmla="*/ 483498 h 590770"/>
                <a:gd name="connsiteX8" fmla="*/ 86413 w 591547"/>
                <a:gd name="connsiteY8" fmla="*/ 408616 h 590770"/>
                <a:gd name="connsiteX9" fmla="*/ 171919 w 591547"/>
                <a:gd name="connsiteY9" fmla="*/ 408616 h 590770"/>
                <a:gd name="connsiteX10" fmla="*/ 171919 w 591547"/>
                <a:gd name="connsiteY10" fmla="*/ 429474 h 590770"/>
                <a:gd name="connsiteX11" fmla="*/ 86413 w 591547"/>
                <a:gd name="connsiteY11" fmla="*/ 429474 h 590770"/>
                <a:gd name="connsiteX12" fmla="*/ 204177 w 591547"/>
                <a:gd name="connsiteY12" fmla="*/ 357041 h 590770"/>
                <a:gd name="connsiteX13" fmla="*/ 204177 w 591547"/>
                <a:gd name="connsiteY13" fmla="*/ 569815 h 590770"/>
                <a:gd name="connsiteX14" fmla="*/ 333300 w 591547"/>
                <a:gd name="connsiteY14" fmla="*/ 569815 h 590770"/>
                <a:gd name="connsiteX15" fmla="*/ 333300 w 591547"/>
                <a:gd name="connsiteY15" fmla="*/ 382026 h 590770"/>
                <a:gd name="connsiteX16" fmla="*/ 183194 w 591547"/>
                <a:gd name="connsiteY16" fmla="*/ 357041 h 590770"/>
                <a:gd name="connsiteX17" fmla="*/ 75053 w 591547"/>
                <a:gd name="connsiteY17" fmla="*/ 382026 h 590770"/>
                <a:gd name="connsiteX18" fmla="*/ 75053 w 591547"/>
                <a:gd name="connsiteY18" fmla="*/ 569815 h 590770"/>
                <a:gd name="connsiteX19" fmla="*/ 183194 w 591547"/>
                <a:gd name="connsiteY19" fmla="*/ 569815 h 590770"/>
                <a:gd name="connsiteX20" fmla="*/ 247709 w 591547"/>
                <a:gd name="connsiteY20" fmla="*/ 311838 h 590770"/>
                <a:gd name="connsiteX21" fmla="*/ 322851 w 591547"/>
                <a:gd name="connsiteY21" fmla="*/ 311838 h 590770"/>
                <a:gd name="connsiteX22" fmla="*/ 322851 w 591547"/>
                <a:gd name="connsiteY22" fmla="*/ 332826 h 590770"/>
                <a:gd name="connsiteX23" fmla="*/ 247709 w 591547"/>
                <a:gd name="connsiteY23" fmla="*/ 332826 h 590770"/>
                <a:gd name="connsiteX24" fmla="*/ 247709 w 591547"/>
                <a:gd name="connsiteY24" fmla="*/ 257944 h 590770"/>
                <a:gd name="connsiteX25" fmla="*/ 322851 w 591547"/>
                <a:gd name="connsiteY25" fmla="*/ 257944 h 590770"/>
                <a:gd name="connsiteX26" fmla="*/ 322851 w 591547"/>
                <a:gd name="connsiteY26" fmla="*/ 279580 h 590770"/>
                <a:gd name="connsiteX27" fmla="*/ 247709 w 591547"/>
                <a:gd name="connsiteY27" fmla="*/ 279580 h 590770"/>
                <a:gd name="connsiteX28" fmla="*/ 247709 w 591547"/>
                <a:gd name="connsiteY28" fmla="*/ 203919 h 590770"/>
                <a:gd name="connsiteX29" fmla="*/ 322851 w 591547"/>
                <a:gd name="connsiteY29" fmla="*/ 203919 h 590770"/>
                <a:gd name="connsiteX30" fmla="*/ 322851 w 591547"/>
                <a:gd name="connsiteY30" fmla="*/ 225684 h 590770"/>
                <a:gd name="connsiteX31" fmla="*/ 247709 w 591547"/>
                <a:gd name="connsiteY31" fmla="*/ 225684 h 590770"/>
                <a:gd name="connsiteX32" fmla="*/ 247709 w 591547"/>
                <a:gd name="connsiteY32" fmla="*/ 150672 h 590770"/>
                <a:gd name="connsiteX33" fmla="*/ 322851 w 591547"/>
                <a:gd name="connsiteY33" fmla="*/ 150672 h 590770"/>
                <a:gd name="connsiteX34" fmla="*/ 322851 w 591547"/>
                <a:gd name="connsiteY34" fmla="*/ 171660 h 590770"/>
                <a:gd name="connsiteX35" fmla="*/ 247709 w 591547"/>
                <a:gd name="connsiteY35" fmla="*/ 171660 h 590770"/>
                <a:gd name="connsiteX36" fmla="*/ 355090 w 591547"/>
                <a:gd name="connsiteY36" fmla="*/ 102357 h 590770"/>
                <a:gd name="connsiteX37" fmla="*/ 355090 w 591547"/>
                <a:gd name="connsiteY37" fmla="*/ 373160 h 590770"/>
                <a:gd name="connsiteX38" fmla="*/ 355090 w 591547"/>
                <a:gd name="connsiteY38" fmla="*/ 376384 h 590770"/>
                <a:gd name="connsiteX39" fmla="*/ 355090 w 591547"/>
                <a:gd name="connsiteY39" fmla="*/ 569815 h 590770"/>
                <a:gd name="connsiteX40" fmla="*/ 484213 w 591547"/>
                <a:gd name="connsiteY40" fmla="*/ 569815 h 590770"/>
                <a:gd name="connsiteX41" fmla="*/ 484213 w 591547"/>
                <a:gd name="connsiteY41" fmla="*/ 154744 h 590770"/>
                <a:gd name="connsiteX42" fmla="*/ 333300 w 591547"/>
                <a:gd name="connsiteY42" fmla="*/ 99939 h 590770"/>
                <a:gd name="connsiteX43" fmla="*/ 236458 w 591547"/>
                <a:gd name="connsiteY43" fmla="*/ 125730 h 590770"/>
                <a:gd name="connsiteX44" fmla="*/ 236458 w 591547"/>
                <a:gd name="connsiteY44" fmla="*/ 341728 h 590770"/>
                <a:gd name="connsiteX45" fmla="*/ 333300 w 591547"/>
                <a:gd name="connsiteY45" fmla="*/ 360265 h 590770"/>
                <a:gd name="connsiteX46" fmla="*/ 397862 w 591547"/>
                <a:gd name="connsiteY46" fmla="*/ 21761 h 590770"/>
                <a:gd name="connsiteX47" fmla="*/ 387371 w 591547"/>
                <a:gd name="connsiteY47" fmla="*/ 32238 h 590770"/>
                <a:gd name="connsiteX48" fmla="*/ 397862 w 591547"/>
                <a:gd name="connsiteY48" fmla="*/ 42716 h 590770"/>
                <a:gd name="connsiteX49" fmla="*/ 409160 w 591547"/>
                <a:gd name="connsiteY49" fmla="*/ 32238 h 590770"/>
                <a:gd name="connsiteX50" fmla="*/ 397862 w 591547"/>
                <a:gd name="connsiteY50" fmla="*/ 21761 h 590770"/>
                <a:gd name="connsiteX51" fmla="*/ 397862 w 591547"/>
                <a:gd name="connsiteY51" fmla="*/ 0 h 590770"/>
                <a:gd name="connsiteX52" fmla="*/ 430143 w 591547"/>
                <a:gd name="connsiteY52" fmla="*/ 32238 h 590770"/>
                <a:gd name="connsiteX53" fmla="*/ 409160 w 591547"/>
                <a:gd name="connsiteY53" fmla="*/ 62865 h 590770"/>
                <a:gd name="connsiteX54" fmla="*/ 409160 w 591547"/>
                <a:gd name="connsiteY54" fmla="*/ 100745 h 590770"/>
                <a:gd name="connsiteX55" fmla="*/ 498740 w 591547"/>
                <a:gd name="connsiteY55" fmla="*/ 137819 h 590770"/>
                <a:gd name="connsiteX56" fmla="*/ 506003 w 591547"/>
                <a:gd name="connsiteY56" fmla="*/ 147491 h 590770"/>
                <a:gd name="connsiteX57" fmla="*/ 506003 w 591547"/>
                <a:gd name="connsiteY57" fmla="*/ 569815 h 590770"/>
                <a:gd name="connsiteX58" fmla="*/ 591547 w 591547"/>
                <a:gd name="connsiteY58" fmla="*/ 569815 h 590770"/>
                <a:gd name="connsiteX59" fmla="*/ 591547 w 591547"/>
                <a:gd name="connsiteY59" fmla="*/ 590770 h 590770"/>
                <a:gd name="connsiteX60" fmla="*/ 494705 w 591547"/>
                <a:gd name="connsiteY60" fmla="*/ 590770 h 590770"/>
                <a:gd name="connsiteX61" fmla="*/ 344598 w 591547"/>
                <a:gd name="connsiteY61" fmla="*/ 590770 h 590770"/>
                <a:gd name="connsiteX62" fmla="*/ 193685 w 591547"/>
                <a:gd name="connsiteY62" fmla="*/ 590770 h 590770"/>
                <a:gd name="connsiteX63" fmla="*/ 64562 w 591547"/>
                <a:gd name="connsiteY63" fmla="*/ 590770 h 590770"/>
                <a:gd name="connsiteX64" fmla="*/ 0 w 591547"/>
                <a:gd name="connsiteY64" fmla="*/ 590770 h 590770"/>
                <a:gd name="connsiteX65" fmla="*/ 0 w 591547"/>
                <a:gd name="connsiteY65" fmla="*/ 569815 h 590770"/>
                <a:gd name="connsiteX66" fmla="*/ 54070 w 591547"/>
                <a:gd name="connsiteY66" fmla="*/ 569815 h 590770"/>
                <a:gd name="connsiteX67" fmla="*/ 54070 w 591547"/>
                <a:gd name="connsiteY67" fmla="*/ 373160 h 590770"/>
                <a:gd name="connsiteX68" fmla="*/ 62141 w 591547"/>
                <a:gd name="connsiteY68" fmla="*/ 362683 h 590770"/>
                <a:gd name="connsiteX69" fmla="*/ 191264 w 591547"/>
                <a:gd name="connsiteY69" fmla="*/ 333668 h 590770"/>
                <a:gd name="connsiteX70" fmla="*/ 195299 w 591547"/>
                <a:gd name="connsiteY70" fmla="*/ 333668 h 590770"/>
                <a:gd name="connsiteX71" fmla="*/ 196106 w 591547"/>
                <a:gd name="connsiteY71" fmla="*/ 333668 h 590770"/>
                <a:gd name="connsiteX72" fmla="*/ 215475 w 591547"/>
                <a:gd name="connsiteY72" fmla="*/ 336892 h 590770"/>
                <a:gd name="connsiteX73" fmla="*/ 215475 w 591547"/>
                <a:gd name="connsiteY73" fmla="*/ 116864 h 590770"/>
                <a:gd name="connsiteX74" fmla="*/ 223545 w 591547"/>
                <a:gd name="connsiteY74" fmla="*/ 106387 h 590770"/>
                <a:gd name="connsiteX75" fmla="*/ 341370 w 591547"/>
                <a:gd name="connsiteY75" fmla="*/ 75760 h 590770"/>
                <a:gd name="connsiteX76" fmla="*/ 342984 w 591547"/>
                <a:gd name="connsiteY76" fmla="*/ 75760 h 590770"/>
                <a:gd name="connsiteX77" fmla="*/ 345405 w 591547"/>
                <a:gd name="connsiteY77" fmla="*/ 75760 h 590770"/>
                <a:gd name="connsiteX78" fmla="*/ 347020 w 591547"/>
                <a:gd name="connsiteY78" fmla="*/ 75760 h 590770"/>
                <a:gd name="connsiteX79" fmla="*/ 348634 w 591547"/>
                <a:gd name="connsiteY79" fmla="*/ 75760 h 590770"/>
                <a:gd name="connsiteX80" fmla="*/ 387371 w 591547"/>
                <a:gd name="connsiteY80" fmla="*/ 91879 h 590770"/>
                <a:gd name="connsiteX81" fmla="*/ 387371 w 591547"/>
                <a:gd name="connsiteY81" fmla="*/ 62865 h 590770"/>
                <a:gd name="connsiteX82" fmla="*/ 365581 w 591547"/>
                <a:gd name="connsiteY82" fmla="*/ 32238 h 590770"/>
                <a:gd name="connsiteX83" fmla="*/ 397862 w 591547"/>
                <a:gd name="connsiteY83" fmla="*/ 0 h 590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591547" h="590770">
                  <a:moveTo>
                    <a:pt x="86413" y="515758"/>
                  </a:moveTo>
                  <a:lnTo>
                    <a:pt x="171919" y="515758"/>
                  </a:lnTo>
                  <a:lnTo>
                    <a:pt x="171919" y="537523"/>
                  </a:lnTo>
                  <a:lnTo>
                    <a:pt x="86413" y="537523"/>
                  </a:lnTo>
                  <a:close/>
                  <a:moveTo>
                    <a:pt x="86413" y="461733"/>
                  </a:moveTo>
                  <a:lnTo>
                    <a:pt x="171919" y="461733"/>
                  </a:lnTo>
                  <a:lnTo>
                    <a:pt x="171919" y="483498"/>
                  </a:lnTo>
                  <a:lnTo>
                    <a:pt x="86413" y="483498"/>
                  </a:lnTo>
                  <a:close/>
                  <a:moveTo>
                    <a:pt x="86413" y="408616"/>
                  </a:moveTo>
                  <a:lnTo>
                    <a:pt x="171919" y="408616"/>
                  </a:lnTo>
                  <a:lnTo>
                    <a:pt x="171919" y="429474"/>
                  </a:lnTo>
                  <a:lnTo>
                    <a:pt x="86413" y="429474"/>
                  </a:lnTo>
                  <a:close/>
                  <a:moveTo>
                    <a:pt x="204177" y="357041"/>
                  </a:moveTo>
                  <a:lnTo>
                    <a:pt x="204177" y="569815"/>
                  </a:lnTo>
                  <a:lnTo>
                    <a:pt x="333300" y="569815"/>
                  </a:lnTo>
                  <a:lnTo>
                    <a:pt x="333300" y="382026"/>
                  </a:lnTo>
                  <a:close/>
                  <a:moveTo>
                    <a:pt x="183194" y="357041"/>
                  </a:moveTo>
                  <a:lnTo>
                    <a:pt x="75053" y="382026"/>
                  </a:lnTo>
                  <a:lnTo>
                    <a:pt x="75053" y="569815"/>
                  </a:lnTo>
                  <a:lnTo>
                    <a:pt x="183194" y="569815"/>
                  </a:lnTo>
                  <a:close/>
                  <a:moveTo>
                    <a:pt x="247709" y="311838"/>
                  </a:moveTo>
                  <a:lnTo>
                    <a:pt x="322851" y="311838"/>
                  </a:lnTo>
                  <a:lnTo>
                    <a:pt x="322851" y="332826"/>
                  </a:lnTo>
                  <a:lnTo>
                    <a:pt x="247709" y="332826"/>
                  </a:lnTo>
                  <a:close/>
                  <a:moveTo>
                    <a:pt x="247709" y="257944"/>
                  </a:moveTo>
                  <a:lnTo>
                    <a:pt x="322851" y="257944"/>
                  </a:lnTo>
                  <a:lnTo>
                    <a:pt x="322851" y="279580"/>
                  </a:lnTo>
                  <a:lnTo>
                    <a:pt x="247709" y="279580"/>
                  </a:lnTo>
                  <a:close/>
                  <a:moveTo>
                    <a:pt x="247709" y="203919"/>
                  </a:moveTo>
                  <a:lnTo>
                    <a:pt x="322851" y="203919"/>
                  </a:lnTo>
                  <a:lnTo>
                    <a:pt x="322851" y="225684"/>
                  </a:lnTo>
                  <a:lnTo>
                    <a:pt x="247709" y="225684"/>
                  </a:lnTo>
                  <a:close/>
                  <a:moveTo>
                    <a:pt x="247709" y="150672"/>
                  </a:moveTo>
                  <a:lnTo>
                    <a:pt x="322851" y="150672"/>
                  </a:lnTo>
                  <a:lnTo>
                    <a:pt x="322851" y="171660"/>
                  </a:lnTo>
                  <a:lnTo>
                    <a:pt x="247709" y="171660"/>
                  </a:lnTo>
                  <a:close/>
                  <a:moveTo>
                    <a:pt x="355090" y="102357"/>
                  </a:moveTo>
                  <a:lnTo>
                    <a:pt x="355090" y="373160"/>
                  </a:lnTo>
                  <a:lnTo>
                    <a:pt x="355090" y="376384"/>
                  </a:lnTo>
                  <a:lnTo>
                    <a:pt x="355090" y="569815"/>
                  </a:lnTo>
                  <a:lnTo>
                    <a:pt x="484213" y="569815"/>
                  </a:lnTo>
                  <a:lnTo>
                    <a:pt x="484213" y="154744"/>
                  </a:lnTo>
                  <a:close/>
                  <a:moveTo>
                    <a:pt x="333300" y="99939"/>
                  </a:moveTo>
                  <a:lnTo>
                    <a:pt x="236458" y="125730"/>
                  </a:lnTo>
                  <a:lnTo>
                    <a:pt x="236458" y="341728"/>
                  </a:lnTo>
                  <a:lnTo>
                    <a:pt x="333300" y="360265"/>
                  </a:lnTo>
                  <a:close/>
                  <a:moveTo>
                    <a:pt x="397862" y="21761"/>
                  </a:moveTo>
                  <a:cubicBezTo>
                    <a:pt x="392213" y="21761"/>
                    <a:pt x="387371" y="26596"/>
                    <a:pt x="387371" y="32238"/>
                  </a:cubicBezTo>
                  <a:cubicBezTo>
                    <a:pt x="387371" y="37880"/>
                    <a:pt x="392213" y="42716"/>
                    <a:pt x="397862" y="42716"/>
                  </a:cubicBezTo>
                  <a:cubicBezTo>
                    <a:pt x="404318" y="42716"/>
                    <a:pt x="409160" y="37880"/>
                    <a:pt x="409160" y="32238"/>
                  </a:cubicBezTo>
                  <a:cubicBezTo>
                    <a:pt x="409160" y="26596"/>
                    <a:pt x="404318" y="21761"/>
                    <a:pt x="397862" y="21761"/>
                  </a:cubicBezTo>
                  <a:close/>
                  <a:moveTo>
                    <a:pt x="397862" y="0"/>
                  </a:moveTo>
                  <a:cubicBezTo>
                    <a:pt x="415616" y="0"/>
                    <a:pt x="430143" y="14507"/>
                    <a:pt x="430143" y="32238"/>
                  </a:cubicBezTo>
                  <a:cubicBezTo>
                    <a:pt x="430143" y="45940"/>
                    <a:pt x="421266" y="58029"/>
                    <a:pt x="409160" y="62865"/>
                  </a:cubicBezTo>
                  <a:lnTo>
                    <a:pt x="409160" y="100745"/>
                  </a:lnTo>
                  <a:lnTo>
                    <a:pt x="498740" y="137819"/>
                  </a:lnTo>
                  <a:cubicBezTo>
                    <a:pt x="502775" y="139431"/>
                    <a:pt x="506003" y="143461"/>
                    <a:pt x="506003" y="147491"/>
                  </a:cubicBezTo>
                  <a:lnTo>
                    <a:pt x="506003" y="569815"/>
                  </a:lnTo>
                  <a:lnTo>
                    <a:pt x="591547" y="569815"/>
                  </a:lnTo>
                  <a:lnTo>
                    <a:pt x="591547" y="590770"/>
                  </a:lnTo>
                  <a:lnTo>
                    <a:pt x="494705" y="590770"/>
                  </a:lnTo>
                  <a:lnTo>
                    <a:pt x="344598" y="590770"/>
                  </a:lnTo>
                  <a:lnTo>
                    <a:pt x="193685" y="590770"/>
                  </a:lnTo>
                  <a:lnTo>
                    <a:pt x="64562" y="590770"/>
                  </a:lnTo>
                  <a:lnTo>
                    <a:pt x="0" y="590770"/>
                  </a:lnTo>
                  <a:lnTo>
                    <a:pt x="0" y="569815"/>
                  </a:lnTo>
                  <a:lnTo>
                    <a:pt x="54070" y="569815"/>
                  </a:lnTo>
                  <a:lnTo>
                    <a:pt x="54070" y="373160"/>
                  </a:lnTo>
                  <a:cubicBezTo>
                    <a:pt x="54070" y="368324"/>
                    <a:pt x="57298" y="364294"/>
                    <a:pt x="62141" y="362683"/>
                  </a:cubicBezTo>
                  <a:lnTo>
                    <a:pt x="191264" y="333668"/>
                  </a:lnTo>
                  <a:cubicBezTo>
                    <a:pt x="192878" y="332862"/>
                    <a:pt x="194492" y="332862"/>
                    <a:pt x="195299" y="333668"/>
                  </a:cubicBezTo>
                  <a:cubicBezTo>
                    <a:pt x="196106" y="333668"/>
                    <a:pt x="196106" y="333668"/>
                    <a:pt x="196106" y="333668"/>
                  </a:cubicBezTo>
                  <a:lnTo>
                    <a:pt x="215475" y="336892"/>
                  </a:lnTo>
                  <a:lnTo>
                    <a:pt x="215475" y="116864"/>
                  </a:lnTo>
                  <a:cubicBezTo>
                    <a:pt x="215475" y="112028"/>
                    <a:pt x="218703" y="107999"/>
                    <a:pt x="223545" y="106387"/>
                  </a:cubicBezTo>
                  <a:lnTo>
                    <a:pt x="341370" y="75760"/>
                  </a:lnTo>
                  <a:cubicBezTo>
                    <a:pt x="342177" y="75760"/>
                    <a:pt x="342177" y="75760"/>
                    <a:pt x="342984" y="75760"/>
                  </a:cubicBezTo>
                  <a:cubicBezTo>
                    <a:pt x="343791" y="75760"/>
                    <a:pt x="344598" y="74954"/>
                    <a:pt x="345405" y="75760"/>
                  </a:cubicBezTo>
                  <a:cubicBezTo>
                    <a:pt x="346213" y="75760"/>
                    <a:pt x="347020" y="75760"/>
                    <a:pt x="347020" y="75760"/>
                  </a:cubicBezTo>
                  <a:cubicBezTo>
                    <a:pt x="347827" y="75760"/>
                    <a:pt x="347827" y="75760"/>
                    <a:pt x="348634" y="75760"/>
                  </a:cubicBezTo>
                  <a:lnTo>
                    <a:pt x="387371" y="91879"/>
                  </a:lnTo>
                  <a:lnTo>
                    <a:pt x="387371" y="62865"/>
                  </a:lnTo>
                  <a:cubicBezTo>
                    <a:pt x="375265" y="58029"/>
                    <a:pt x="365581" y="45940"/>
                    <a:pt x="365581" y="32238"/>
                  </a:cubicBezTo>
                  <a:cubicBezTo>
                    <a:pt x="365581" y="14507"/>
                    <a:pt x="380107" y="0"/>
                    <a:pt x="3978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="ctr"/>
            <a:lstStyle>
              <a:defPPr>
                <a:defRPr lang="zh-CN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algn="ctr"/>
              <a:endParaRPr dirty="0"/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EDB0BF27-E00C-4C29-ABDB-ED68C43C8A64}"/>
              </a:ext>
            </a:extLst>
          </p:cNvPr>
          <p:cNvGrpSpPr/>
          <p:nvPr/>
        </p:nvGrpSpPr>
        <p:grpSpPr>
          <a:xfrm>
            <a:off x="8293378" y="1568595"/>
            <a:ext cx="3036062" cy="1632846"/>
            <a:chOff x="2521773" y="5048037"/>
            <a:chExt cx="4092120" cy="1632846"/>
          </a:xfrm>
        </p:grpSpPr>
        <p:sp>
          <p:nvSpPr>
            <p:cNvPr id="48" name="矩形 47">
              <a:extLst>
                <a:ext uri="{FF2B5EF4-FFF2-40B4-BE49-F238E27FC236}">
                  <a16:creationId xmlns:a16="http://schemas.microsoft.com/office/drawing/2014/main" id="{005982CB-ACBB-49CD-92BB-487BA03F3520}"/>
                </a:ext>
              </a:extLst>
            </p:cNvPr>
            <p:cNvSpPr/>
            <p:nvPr/>
          </p:nvSpPr>
          <p:spPr>
            <a:xfrm>
              <a:off x="2521773" y="5048037"/>
              <a:ext cx="16403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柔性福利</a:t>
              </a:r>
            </a:p>
          </p:txBody>
        </p:sp>
        <p:sp>
          <p:nvSpPr>
            <p:cNvPr id="49" name="矩形 48">
              <a:extLst>
                <a:ext uri="{FF2B5EF4-FFF2-40B4-BE49-F238E27FC236}">
                  <a16:creationId xmlns:a16="http://schemas.microsoft.com/office/drawing/2014/main" id="{522867F9-97AC-416E-A810-D0DD7894FE10}"/>
                </a:ext>
              </a:extLst>
            </p:cNvPr>
            <p:cNvSpPr/>
            <p:nvPr/>
          </p:nvSpPr>
          <p:spPr>
            <a:xfrm>
              <a:off x="2533542" y="5549804"/>
              <a:ext cx="4080351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节日礼包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生日礼物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带薪年假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4B1DD58A-45E5-4E64-8255-502E9A67838D}"/>
              </a:ext>
            </a:extLst>
          </p:cNvPr>
          <p:cNvGrpSpPr/>
          <p:nvPr/>
        </p:nvGrpSpPr>
        <p:grpSpPr>
          <a:xfrm>
            <a:off x="8293379" y="3868329"/>
            <a:ext cx="3036062" cy="1632537"/>
            <a:chOff x="2534071" y="4973221"/>
            <a:chExt cx="4092120" cy="1632537"/>
          </a:xfrm>
        </p:grpSpPr>
        <p:sp>
          <p:nvSpPr>
            <p:cNvPr id="51" name="矩形 50">
              <a:extLst>
                <a:ext uri="{FF2B5EF4-FFF2-40B4-BE49-F238E27FC236}">
                  <a16:creationId xmlns:a16="http://schemas.microsoft.com/office/drawing/2014/main" id="{04E509C3-5FED-4D2C-B180-CBE9ECE43C5B}"/>
                </a:ext>
              </a:extLst>
            </p:cNvPr>
            <p:cNvSpPr/>
            <p:nvPr/>
          </p:nvSpPr>
          <p:spPr>
            <a:xfrm>
              <a:off x="2534071" y="4973221"/>
              <a:ext cx="16403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特别福利</a:t>
              </a:r>
            </a:p>
          </p:txBody>
        </p:sp>
        <p:sp>
          <p:nvSpPr>
            <p:cNvPr id="52" name="矩形 51">
              <a:extLst>
                <a:ext uri="{FF2B5EF4-FFF2-40B4-BE49-F238E27FC236}">
                  <a16:creationId xmlns:a16="http://schemas.microsoft.com/office/drawing/2014/main" id="{83DDE10E-334C-4F67-9B2F-246F2B59D384}"/>
                </a:ext>
              </a:extLst>
            </p:cNvPr>
            <p:cNvSpPr/>
            <p:nvPr/>
          </p:nvSpPr>
          <p:spPr>
            <a:xfrm>
              <a:off x="2545840" y="5474679"/>
              <a:ext cx="4080351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免费旅游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年底双薪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年度体检</a:t>
              </a: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6E53849F-26D4-4017-8364-C524B2FAB70D}"/>
              </a:ext>
            </a:extLst>
          </p:cNvPr>
          <p:cNvGrpSpPr/>
          <p:nvPr/>
        </p:nvGrpSpPr>
        <p:grpSpPr>
          <a:xfrm>
            <a:off x="767255" y="1524201"/>
            <a:ext cx="3397752" cy="1677240"/>
            <a:chOff x="2023843" y="4973221"/>
            <a:chExt cx="4579620" cy="1677240"/>
          </a:xfrm>
        </p:grpSpPr>
        <p:sp>
          <p:nvSpPr>
            <p:cNvPr id="54" name="矩形 53">
              <a:extLst>
                <a:ext uri="{FF2B5EF4-FFF2-40B4-BE49-F238E27FC236}">
                  <a16:creationId xmlns:a16="http://schemas.microsoft.com/office/drawing/2014/main" id="{42A54049-BECC-44F6-956D-9621A33D49A6}"/>
                </a:ext>
              </a:extLst>
            </p:cNvPr>
            <p:cNvSpPr/>
            <p:nvPr/>
          </p:nvSpPr>
          <p:spPr>
            <a:xfrm>
              <a:off x="4854720" y="4973221"/>
              <a:ext cx="163167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薪资福利</a:t>
              </a: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5302712B-0EED-452C-9261-87689CB7F3B4}"/>
                </a:ext>
              </a:extLst>
            </p:cNvPr>
            <p:cNvSpPr/>
            <p:nvPr/>
          </p:nvSpPr>
          <p:spPr>
            <a:xfrm>
              <a:off x="2023843" y="5519382"/>
              <a:ext cx="4579620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生产技工阶段       ：</a:t>
              </a: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4.5-5K/</a:t>
              </a: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月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自动化技术员阶段：</a:t>
              </a: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5-6.5k/</a:t>
              </a: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月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综合技术员阶段   ：</a:t>
              </a:r>
              <a:r>
                <a:rPr lang="en-US" altLang="zh-CN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6-8k/</a:t>
              </a: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月</a:t>
              </a:r>
            </a:p>
          </p:txBody>
        </p:sp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40657B98-A8B8-45B6-99E0-688B6AE83835}"/>
              </a:ext>
            </a:extLst>
          </p:cNvPr>
          <p:cNvGrpSpPr/>
          <p:nvPr/>
        </p:nvGrpSpPr>
        <p:grpSpPr>
          <a:xfrm>
            <a:off x="1029288" y="3868329"/>
            <a:ext cx="3033469" cy="1632536"/>
            <a:chOff x="2397772" y="4973221"/>
            <a:chExt cx="4088625" cy="1632536"/>
          </a:xfrm>
        </p:grpSpPr>
        <p:sp>
          <p:nvSpPr>
            <p:cNvPr id="57" name="矩形 56">
              <a:extLst>
                <a:ext uri="{FF2B5EF4-FFF2-40B4-BE49-F238E27FC236}">
                  <a16:creationId xmlns:a16="http://schemas.microsoft.com/office/drawing/2014/main" id="{DE841FEF-9172-44AB-80A7-20E45252FD38}"/>
                </a:ext>
              </a:extLst>
            </p:cNvPr>
            <p:cNvSpPr/>
            <p:nvPr/>
          </p:nvSpPr>
          <p:spPr>
            <a:xfrm>
              <a:off x="4846078" y="4973221"/>
              <a:ext cx="164031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刚性福利</a:t>
              </a:r>
            </a:p>
          </p:txBody>
        </p:sp>
        <p:sp>
          <p:nvSpPr>
            <p:cNvPr id="58" name="矩形 57">
              <a:extLst>
                <a:ext uri="{FF2B5EF4-FFF2-40B4-BE49-F238E27FC236}">
                  <a16:creationId xmlns:a16="http://schemas.microsoft.com/office/drawing/2014/main" id="{C888549E-2B53-4358-B4F6-CBCD09EE5838}"/>
                </a:ext>
              </a:extLst>
            </p:cNvPr>
            <p:cNvSpPr/>
            <p:nvPr/>
          </p:nvSpPr>
          <p:spPr>
            <a:xfrm>
              <a:off x="2397772" y="5474678"/>
              <a:ext cx="4080351" cy="1131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五险一金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免费住宿     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r">
                <a:lnSpc>
                  <a:spcPct val="125000"/>
                </a:lnSpc>
              </a:pPr>
              <a:r>
                <a:rPr lang="zh-CN" altLang="en-US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免费伙食</a:t>
              </a:r>
              <a:endParaRPr lang="en-US" altLang="zh-CN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福利待遇</a:t>
            </a:r>
          </a:p>
        </p:txBody>
      </p:sp>
    </p:spTree>
    <p:extLst>
      <p:ext uri="{BB962C8B-B14F-4D97-AF65-F5344CB8AC3E}">
        <p14:creationId xmlns:p14="http://schemas.microsoft.com/office/powerpoint/2010/main" val="200888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工作资料\公司图片\图片素材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024" y="689857"/>
            <a:ext cx="3352800" cy="26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工作资料\公司图片\环境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19" y="722051"/>
            <a:ext cx="3128748" cy="2589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2228693" y="3392487"/>
            <a:ext cx="3352800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干净的就餐环境、可口的饭菜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191" y="689858"/>
            <a:ext cx="3067587" cy="2626802"/>
          </a:xfrm>
          <a:prstGeom prst="rect">
            <a:avLst/>
          </a:prstGeom>
        </p:spPr>
      </p:pic>
      <p:sp>
        <p:nvSpPr>
          <p:cNvPr id="16" name="圆角矩形 15"/>
          <p:cNvSpPr/>
          <p:nvPr/>
        </p:nvSpPr>
        <p:spPr>
          <a:xfrm>
            <a:off x="8045024" y="3392487"/>
            <a:ext cx="3352800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器材齐全的员工健身房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19" y="3917244"/>
            <a:ext cx="2957075" cy="231051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0536" y="3917244"/>
            <a:ext cx="3117242" cy="2310518"/>
          </a:xfrm>
          <a:prstGeom prst="rect">
            <a:avLst/>
          </a:prstGeom>
        </p:spPr>
      </p:pic>
      <p:sp>
        <p:nvSpPr>
          <p:cNvPr id="19" name="圆角矩形 18"/>
          <p:cNvSpPr/>
          <p:nvPr/>
        </p:nvSpPr>
        <p:spPr>
          <a:xfrm>
            <a:off x="2267342" y="6278590"/>
            <a:ext cx="3352800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图书种类齐全的员工图书馆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8045024" y="6278589"/>
            <a:ext cx="3352800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温馨舒适的员工宿舍</a:t>
            </a:r>
          </a:p>
        </p:txBody>
      </p:sp>
      <p:sp>
        <p:nvSpPr>
          <p:cNvPr id="13" name="矩形 12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福利待遇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9" b="4523"/>
          <a:stretch/>
        </p:blipFill>
        <p:spPr>
          <a:xfrm>
            <a:off x="8052612" y="3893530"/>
            <a:ext cx="3345212" cy="2334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5091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5" y="632001"/>
            <a:ext cx="3287889" cy="2207201"/>
          </a:xfrm>
          <a:prstGeom prst="rect">
            <a:avLst/>
          </a:prstGeom>
        </p:spPr>
      </p:pic>
      <p:sp>
        <p:nvSpPr>
          <p:cNvPr id="10" name="圆角矩形 9"/>
          <p:cNvSpPr/>
          <p:nvPr/>
        </p:nvSpPr>
        <p:spPr>
          <a:xfrm>
            <a:off x="222955" y="2971076"/>
            <a:ext cx="3352800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配有专业老师的舞蹈室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5542002" y="2971075"/>
            <a:ext cx="4283780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足球场、羽毛球场、篮球场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084" y="632001"/>
            <a:ext cx="2200271" cy="220720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9833" y="632001"/>
            <a:ext cx="2624667" cy="220720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984" y="632001"/>
            <a:ext cx="2196219" cy="2207201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99838" y="3413881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丰富多彩的活动</a:t>
            </a:r>
          </a:p>
        </p:txBody>
      </p:sp>
      <p:pic>
        <p:nvPicPr>
          <p:cNvPr id="17" name="图片 16" descr="C:\Users\102253\Desktop\合照.JPG合照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2955" y="4007420"/>
            <a:ext cx="2275852" cy="1600690"/>
          </a:xfrm>
          <a:prstGeom prst="rect">
            <a:avLst/>
          </a:prstGeom>
        </p:spPr>
      </p:pic>
      <p:sp>
        <p:nvSpPr>
          <p:cNvPr id="18" name="圆角矩形 17"/>
          <p:cNvSpPr/>
          <p:nvPr/>
        </p:nvSpPr>
        <p:spPr>
          <a:xfrm>
            <a:off x="420199" y="5739984"/>
            <a:ext cx="1758245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歌唱比赛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2931001" y="5739981"/>
            <a:ext cx="1758245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表彰年会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5351902" y="5739981"/>
            <a:ext cx="1758245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篮球联赛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7705157" y="5739980"/>
            <a:ext cx="1758245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户外团建</a:t>
            </a:r>
          </a:p>
        </p:txBody>
      </p:sp>
      <p:sp>
        <p:nvSpPr>
          <p:cNvPr id="27" name="圆角矩形 26"/>
          <p:cNvSpPr/>
          <p:nvPr/>
        </p:nvSpPr>
        <p:spPr>
          <a:xfrm>
            <a:off x="10012187" y="5739980"/>
            <a:ext cx="1758245" cy="310931"/>
          </a:xfrm>
          <a:prstGeom prst="roundRect">
            <a:avLst/>
          </a:prstGeom>
          <a:solidFill>
            <a:srgbClr val="0070C0"/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元宵猜灯谜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269" y="4007420"/>
            <a:ext cx="2116083" cy="1587062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0" t="12990" r="3743"/>
          <a:stretch/>
        </p:blipFill>
        <p:spPr>
          <a:xfrm>
            <a:off x="2647389" y="4007420"/>
            <a:ext cx="2337068" cy="16024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2298" r="6679" b="2989"/>
          <a:stretch/>
        </p:blipFill>
        <p:spPr>
          <a:xfrm>
            <a:off x="5126759" y="4007420"/>
            <a:ext cx="2208533" cy="15870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8" r="1366"/>
          <a:stretch/>
        </p:blipFill>
        <p:spPr>
          <a:xfrm>
            <a:off x="7477594" y="4007420"/>
            <a:ext cx="2213373" cy="1587062"/>
          </a:xfrm>
          <a:prstGeom prst="rect">
            <a:avLst/>
          </a:prstGeom>
        </p:spPr>
      </p:pic>
      <p:sp>
        <p:nvSpPr>
          <p:cNvPr id="21" name="矩形 20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福利待遇</a:t>
            </a:r>
          </a:p>
        </p:txBody>
      </p:sp>
    </p:spTree>
    <p:extLst>
      <p:ext uri="{BB962C8B-B14F-4D97-AF65-F5344CB8AC3E}">
        <p14:creationId xmlns:p14="http://schemas.microsoft.com/office/powerpoint/2010/main" val="3685919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/>
          <p:cNvSpPr/>
          <p:nvPr/>
        </p:nvSpPr>
        <p:spPr>
          <a:xfrm>
            <a:off x="261952" y="2154283"/>
            <a:ext cx="1030957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www.1ppt.com/moban/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行业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www.1ppt.com/hangye/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节日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模板：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www.1ppt.com/jieri/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素材下载：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www.1ppt.com/sucai/</a:t>
            </a:r>
          </a:p>
          <a:p>
            <a:pPr defTabSz="1219170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背景图片：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www.1ppt.com/beijing/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图表下载：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www.1ppt.com/tubiao/     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优秀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www.1ppt.com/xiazai/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www.1ppt.com/powerpoint/      </a:t>
            </a:r>
          </a:p>
          <a:p>
            <a:pPr defTabSz="1219170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Word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 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www.1ppt.com/word/              Excel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教程：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www.1ppt.com/excel/ 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资料下载：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www.1ppt.com/ziliao/        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课件下载：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www.1ppt.com/kejian/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范文下载：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www.1ppt.com/fanwen/             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试卷下载：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www.1ppt.com/shiti/  </a:t>
            </a:r>
          </a:p>
          <a:p>
            <a:pPr defTabSz="1219170">
              <a:defRPr/>
            </a:pPr>
            <a:r>
              <a:rPr lang="zh-CN" altLang="en-US" sz="133" kern="0" dirty="0">
                <a:solidFill>
                  <a:sysClr val="window" lastClr="FFFFFF"/>
                </a:solidFill>
              </a:rPr>
              <a:t>教案下载：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www.1ppt.com/jiaoan/        PPT</a:t>
            </a:r>
            <a:r>
              <a:rPr lang="zh-CN" altLang="en-US" sz="133" kern="0" dirty="0">
                <a:solidFill>
                  <a:sysClr val="window" lastClr="FFFFFF"/>
                </a:solidFill>
              </a:rPr>
              <a:t>论坛：</a:t>
            </a:r>
            <a:r>
              <a:rPr lang="en-US" altLang="zh-CN" sz="133" kern="0" dirty="0">
                <a:solidFill>
                  <a:sysClr val="window" lastClr="FFFFFF"/>
                </a:solidFill>
              </a:rPr>
              <a:t>www.1ppt.cn</a:t>
            </a:r>
          </a:p>
          <a:p>
            <a:pPr defTabSz="1219170">
              <a:defRPr/>
            </a:pPr>
            <a:r>
              <a:rPr lang="en-US" altLang="zh-CN" sz="133" kern="0" dirty="0">
                <a:solidFill>
                  <a:sysClr val="window" lastClr="FFFFFF"/>
                </a:solidFill>
              </a:rPr>
              <a:t> </a:t>
            </a:r>
            <a:endParaRPr lang="zh-CN" altLang="en-US" sz="133" kern="0" dirty="0">
              <a:solidFill>
                <a:sysClr val="window" lastClr="FFFFFF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" y="4436850"/>
            <a:ext cx="12184857" cy="7918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5" name="矩形 34"/>
          <p:cNvSpPr/>
          <p:nvPr/>
        </p:nvSpPr>
        <p:spPr>
          <a:xfrm>
            <a:off x="0" y="1917225"/>
            <a:ext cx="6942649" cy="3103920"/>
          </a:xfrm>
          <a:prstGeom prst="rect">
            <a:avLst/>
          </a:prstGeom>
          <a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brightnessContrast bright="2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6" name="矩形 23"/>
          <p:cNvSpPr/>
          <p:nvPr/>
        </p:nvSpPr>
        <p:spPr>
          <a:xfrm>
            <a:off x="5160140" y="1917225"/>
            <a:ext cx="7037489" cy="3103920"/>
          </a:xfrm>
          <a:custGeom>
            <a:avLst/>
            <a:gdLst>
              <a:gd name="connsiteX0" fmla="*/ 0 w 6480720"/>
              <a:gd name="connsiteY0" fmla="*/ 0 h 3104728"/>
              <a:gd name="connsiteX1" fmla="*/ 6480720 w 6480720"/>
              <a:gd name="connsiteY1" fmla="*/ 0 h 3104728"/>
              <a:gd name="connsiteX2" fmla="*/ 6480720 w 6480720"/>
              <a:gd name="connsiteY2" fmla="*/ 3104728 h 3104728"/>
              <a:gd name="connsiteX3" fmla="*/ 0 w 6480720"/>
              <a:gd name="connsiteY3" fmla="*/ 3104728 h 3104728"/>
              <a:gd name="connsiteX4" fmla="*/ 0 w 6480720"/>
              <a:gd name="connsiteY4" fmla="*/ 0 h 3104728"/>
              <a:gd name="connsiteX0" fmla="*/ 1190065 w 6480720"/>
              <a:gd name="connsiteY0" fmla="*/ 0 h 3104728"/>
              <a:gd name="connsiteX1" fmla="*/ 6480720 w 6480720"/>
              <a:gd name="connsiteY1" fmla="*/ 0 h 3104728"/>
              <a:gd name="connsiteX2" fmla="*/ 6480720 w 6480720"/>
              <a:gd name="connsiteY2" fmla="*/ 3104728 h 3104728"/>
              <a:gd name="connsiteX3" fmla="*/ 0 w 6480720"/>
              <a:gd name="connsiteY3" fmla="*/ 3104728 h 3104728"/>
              <a:gd name="connsiteX4" fmla="*/ 1190065 w 6480720"/>
              <a:gd name="connsiteY4" fmla="*/ 0 h 3104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80720" h="3104728">
                <a:moveTo>
                  <a:pt x="1190065" y="0"/>
                </a:moveTo>
                <a:lnTo>
                  <a:pt x="6480720" y="0"/>
                </a:lnTo>
                <a:lnTo>
                  <a:pt x="6480720" y="3104728"/>
                </a:lnTo>
                <a:lnTo>
                  <a:pt x="0" y="3104728"/>
                </a:lnTo>
                <a:lnTo>
                  <a:pt x="1190065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37" name="TextBox 12"/>
          <p:cNvSpPr txBox="1"/>
          <p:nvPr/>
        </p:nvSpPr>
        <p:spPr>
          <a:xfrm>
            <a:off x="6616272" y="2421151"/>
            <a:ext cx="5562536" cy="11078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599" dirty="0">
                <a:solidFill>
                  <a:schemeClr val="bg1"/>
                </a:solidFill>
                <a:latin typeface="Impact MT Std" pitchFamily="34" charset="0"/>
                <a:ea typeface="微软雅黑" panose="020B0503020204020204" pitchFamily="34" charset="-122"/>
              </a:rPr>
              <a:t>THANK   YOU</a:t>
            </a:r>
          </a:p>
        </p:txBody>
      </p:sp>
      <p:sp>
        <p:nvSpPr>
          <p:cNvPr id="38" name="TextBox 13"/>
          <p:cNvSpPr txBox="1"/>
          <p:nvPr/>
        </p:nvSpPr>
        <p:spPr>
          <a:xfrm>
            <a:off x="5524497" y="3277474"/>
            <a:ext cx="7876193" cy="1322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7997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谢谢观看</a:t>
            </a:r>
            <a:endParaRPr lang="zh-CN" altLang="en-US" sz="16596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26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65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/>
      <p:bldP spid="3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/>
        </p:nvSpPr>
        <p:spPr>
          <a:xfrm>
            <a:off x="7862344" y="2152339"/>
            <a:ext cx="27883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企业简介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862344" y="4775294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福利待遇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862344" y="3508137"/>
            <a:ext cx="18261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岗位介绍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751725" y="2042620"/>
            <a:ext cx="1681799" cy="798830"/>
            <a:chOff x="5748497" y="1155822"/>
            <a:chExt cx="1681799" cy="1220950"/>
          </a:xfrm>
        </p:grpSpPr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5748497" y="1155822"/>
              <a:ext cx="1681799" cy="1220950"/>
            </a:xfrm>
            <a:custGeom>
              <a:avLst/>
              <a:gdLst>
                <a:gd name="T0" fmla="*/ 421 w 1072"/>
                <a:gd name="T1" fmla="*/ 1 h 815"/>
                <a:gd name="T2" fmla="*/ 407 w 1072"/>
                <a:gd name="T3" fmla="*/ 0 h 815"/>
                <a:gd name="T4" fmla="*/ 398 w 1072"/>
                <a:gd name="T5" fmla="*/ 1 h 815"/>
                <a:gd name="T6" fmla="*/ 389 w 1072"/>
                <a:gd name="T7" fmla="*/ 1 h 815"/>
                <a:gd name="T8" fmla="*/ 0 w 1072"/>
                <a:gd name="T9" fmla="*/ 408 h 815"/>
                <a:gd name="T10" fmla="*/ 389 w 1072"/>
                <a:gd name="T11" fmla="*/ 815 h 815"/>
                <a:gd name="T12" fmla="*/ 398 w 1072"/>
                <a:gd name="T13" fmla="*/ 815 h 815"/>
                <a:gd name="T14" fmla="*/ 407 w 1072"/>
                <a:gd name="T15" fmla="*/ 815 h 815"/>
                <a:gd name="T16" fmla="*/ 421 w 1072"/>
                <a:gd name="T17" fmla="*/ 815 h 815"/>
                <a:gd name="T18" fmla="*/ 1072 w 1072"/>
                <a:gd name="T19" fmla="*/ 408 h 815"/>
                <a:gd name="T20" fmla="*/ 421 w 1072"/>
                <a:gd name="T21" fmla="*/ 1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2" h="815">
                  <a:moveTo>
                    <a:pt x="421" y="1"/>
                  </a:moveTo>
                  <a:cubicBezTo>
                    <a:pt x="416" y="0"/>
                    <a:pt x="412" y="0"/>
                    <a:pt x="407" y="0"/>
                  </a:cubicBezTo>
                  <a:cubicBezTo>
                    <a:pt x="404" y="0"/>
                    <a:pt x="401" y="0"/>
                    <a:pt x="398" y="1"/>
                  </a:cubicBezTo>
                  <a:cubicBezTo>
                    <a:pt x="395" y="1"/>
                    <a:pt x="392" y="1"/>
                    <a:pt x="389" y="1"/>
                  </a:cubicBezTo>
                  <a:cubicBezTo>
                    <a:pt x="173" y="11"/>
                    <a:pt x="0" y="189"/>
                    <a:pt x="0" y="408"/>
                  </a:cubicBezTo>
                  <a:cubicBezTo>
                    <a:pt x="0" y="627"/>
                    <a:pt x="173" y="805"/>
                    <a:pt x="389" y="815"/>
                  </a:cubicBezTo>
                  <a:cubicBezTo>
                    <a:pt x="392" y="815"/>
                    <a:pt x="395" y="815"/>
                    <a:pt x="398" y="815"/>
                  </a:cubicBezTo>
                  <a:cubicBezTo>
                    <a:pt x="401" y="815"/>
                    <a:pt x="404" y="815"/>
                    <a:pt x="407" y="815"/>
                  </a:cubicBezTo>
                  <a:cubicBezTo>
                    <a:pt x="412" y="815"/>
                    <a:pt x="416" y="815"/>
                    <a:pt x="421" y="815"/>
                  </a:cubicBezTo>
                  <a:cubicBezTo>
                    <a:pt x="821" y="806"/>
                    <a:pt x="1072" y="408"/>
                    <a:pt x="1072" y="408"/>
                  </a:cubicBezTo>
                  <a:cubicBezTo>
                    <a:pt x="1072" y="408"/>
                    <a:pt x="821" y="9"/>
                    <a:pt x="421" y="1"/>
                  </a:cubicBezTo>
                  <a:close/>
                </a:path>
              </a:pathLst>
            </a:custGeom>
            <a:gradFill>
              <a:gsLst>
                <a:gs pos="0">
                  <a:srgbClr val="DADADA"/>
                </a:gs>
                <a:gs pos="100000">
                  <a:sysClr val="window" lastClr="FFFFFF"/>
                </a:gs>
              </a:gsLst>
              <a:lin ang="5400000" scaled="1"/>
            </a:gra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/>
                <a:ea typeface="黑体"/>
                <a:cs typeface="+mn-ea"/>
                <a:sym typeface="+mn-lt"/>
              </a:endParaRP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5852905" y="1245747"/>
              <a:ext cx="1472983" cy="1041101"/>
            </a:xfrm>
            <a:custGeom>
              <a:avLst/>
              <a:gdLst>
                <a:gd name="T0" fmla="*/ 346 w 939"/>
                <a:gd name="T1" fmla="*/ 695 h 695"/>
                <a:gd name="T2" fmla="*/ 340 w 939"/>
                <a:gd name="T3" fmla="*/ 695 h 695"/>
                <a:gd name="T4" fmla="*/ 340 w 939"/>
                <a:gd name="T5" fmla="*/ 695 h 695"/>
                <a:gd name="T6" fmla="*/ 333 w 939"/>
                <a:gd name="T7" fmla="*/ 695 h 695"/>
                <a:gd name="T8" fmla="*/ 332 w 939"/>
                <a:gd name="T9" fmla="*/ 695 h 695"/>
                <a:gd name="T10" fmla="*/ 0 w 939"/>
                <a:gd name="T11" fmla="*/ 348 h 695"/>
                <a:gd name="T12" fmla="*/ 332 w 939"/>
                <a:gd name="T13" fmla="*/ 1 h 695"/>
                <a:gd name="T14" fmla="*/ 333 w 939"/>
                <a:gd name="T15" fmla="*/ 1 h 695"/>
                <a:gd name="T16" fmla="*/ 339 w 939"/>
                <a:gd name="T17" fmla="*/ 0 h 695"/>
                <a:gd name="T18" fmla="*/ 340 w 939"/>
                <a:gd name="T19" fmla="*/ 0 h 695"/>
                <a:gd name="T20" fmla="*/ 346 w 939"/>
                <a:gd name="T21" fmla="*/ 0 h 695"/>
                <a:gd name="T22" fmla="*/ 349 w 939"/>
                <a:gd name="T23" fmla="*/ 0 h 695"/>
                <a:gd name="T24" fmla="*/ 358 w 939"/>
                <a:gd name="T25" fmla="*/ 0 h 695"/>
                <a:gd name="T26" fmla="*/ 360 w 939"/>
                <a:gd name="T27" fmla="*/ 1 h 695"/>
                <a:gd name="T28" fmla="*/ 794 w 939"/>
                <a:gd name="T29" fmla="*/ 190 h 695"/>
                <a:gd name="T30" fmla="*/ 939 w 939"/>
                <a:gd name="T31" fmla="*/ 348 h 695"/>
                <a:gd name="T32" fmla="*/ 794 w 939"/>
                <a:gd name="T33" fmla="*/ 505 h 695"/>
                <a:gd name="T34" fmla="*/ 360 w 939"/>
                <a:gd name="T35" fmla="*/ 695 h 695"/>
                <a:gd name="T36" fmla="*/ 358 w 939"/>
                <a:gd name="T37" fmla="*/ 695 h 695"/>
                <a:gd name="T38" fmla="*/ 348 w 939"/>
                <a:gd name="T39" fmla="*/ 695 h 695"/>
                <a:gd name="T40" fmla="*/ 346 w 939"/>
                <a:gd name="T41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9" h="695">
                  <a:moveTo>
                    <a:pt x="346" y="695"/>
                  </a:moveTo>
                  <a:cubicBezTo>
                    <a:pt x="344" y="695"/>
                    <a:pt x="342" y="695"/>
                    <a:pt x="340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338" y="695"/>
                    <a:pt x="336" y="695"/>
                    <a:pt x="333" y="695"/>
                  </a:cubicBezTo>
                  <a:cubicBezTo>
                    <a:pt x="332" y="695"/>
                    <a:pt x="332" y="695"/>
                    <a:pt x="332" y="695"/>
                  </a:cubicBezTo>
                  <a:cubicBezTo>
                    <a:pt x="146" y="686"/>
                    <a:pt x="0" y="534"/>
                    <a:pt x="0" y="348"/>
                  </a:cubicBezTo>
                  <a:cubicBezTo>
                    <a:pt x="0" y="161"/>
                    <a:pt x="146" y="9"/>
                    <a:pt x="332" y="1"/>
                  </a:cubicBezTo>
                  <a:cubicBezTo>
                    <a:pt x="333" y="1"/>
                    <a:pt x="333" y="1"/>
                    <a:pt x="333" y="1"/>
                  </a:cubicBezTo>
                  <a:cubicBezTo>
                    <a:pt x="335" y="1"/>
                    <a:pt x="337" y="0"/>
                    <a:pt x="33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42" y="0"/>
                    <a:pt x="344" y="0"/>
                    <a:pt x="346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2" y="0"/>
                    <a:pt x="355" y="0"/>
                    <a:pt x="358" y="0"/>
                  </a:cubicBezTo>
                  <a:cubicBezTo>
                    <a:pt x="360" y="1"/>
                    <a:pt x="360" y="1"/>
                    <a:pt x="360" y="1"/>
                  </a:cubicBezTo>
                  <a:cubicBezTo>
                    <a:pt x="510" y="4"/>
                    <a:pt x="656" y="68"/>
                    <a:pt x="794" y="190"/>
                  </a:cubicBezTo>
                  <a:cubicBezTo>
                    <a:pt x="862" y="251"/>
                    <a:pt x="912" y="312"/>
                    <a:pt x="939" y="348"/>
                  </a:cubicBezTo>
                  <a:cubicBezTo>
                    <a:pt x="912" y="384"/>
                    <a:pt x="862" y="445"/>
                    <a:pt x="794" y="505"/>
                  </a:cubicBezTo>
                  <a:cubicBezTo>
                    <a:pt x="656" y="628"/>
                    <a:pt x="510" y="692"/>
                    <a:pt x="360" y="695"/>
                  </a:cubicBezTo>
                  <a:cubicBezTo>
                    <a:pt x="358" y="695"/>
                    <a:pt x="358" y="695"/>
                    <a:pt x="358" y="695"/>
                  </a:cubicBezTo>
                  <a:cubicBezTo>
                    <a:pt x="355" y="695"/>
                    <a:pt x="352" y="695"/>
                    <a:pt x="348" y="695"/>
                  </a:cubicBezTo>
                  <a:cubicBezTo>
                    <a:pt x="347" y="695"/>
                    <a:pt x="347" y="695"/>
                    <a:pt x="346" y="695"/>
                  </a:cubicBezTo>
                  <a:close/>
                </a:path>
              </a:pathLst>
            </a:custGeom>
            <a:gradFill>
              <a:gsLst>
                <a:gs pos="0">
                  <a:srgbClr val="DADADA"/>
                </a:gs>
                <a:gs pos="100000">
                  <a:sysClr val="window" lastClr="FFFFFF"/>
                </a:gs>
              </a:gsLst>
              <a:lin ang="5400000" scaled="1"/>
            </a:gra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/>
                <a:ea typeface="黑体"/>
                <a:cs typeface="+mn-ea"/>
                <a:sym typeface="+mn-lt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887202" y="2178408"/>
            <a:ext cx="1822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Part01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4" name="组合 33"/>
          <p:cNvGrpSpPr/>
          <p:nvPr/>
        </p:nvGrpSpPr>
        <p:grpSpPr>
          <a:xfrm>
            <a:off x="5754194" y="3341946"/>
            <a:ext cx="1681799" cy="787355"/>
            <a:chOff x="5748497" y="1155822"/>
            <a:chExt cx="1681799" cy="1220950"/>
          </a:xfrm>
        </p:grpSpPr>
        <p:sp>
          <p:nvSpPr>
            <p:cNvPr id="35" name="Freeform 10"/>
            <p:cNvSpPr>
              <a:spLocks/>
            </p:cNvSpPr>
            <p:nvPr/>
          </p:nvSpPr>
          <p:spPr bwMode="auto">
            <a:xfrm>
              <a:off x="5748497" y="1155822"/>
              <a:ext cx="1681799" cy="1220950"/>
            </a:xfrm>
            <a:custGeom>
              <a:avLst/>
              <a:gdLst>
                <a:gd name="T0" fmla="*/ 421 w 1072"/>
                <a:gd name="T1" fmla="*/ 1 h 815"/>
                <a:gd name="T2" fmla="*/ 407 w 1072"/>
                <a:gd name="T3" fmla="*/ 0 h 815"/>
                <a:gd name="T4" fmla="*/ 398 w 1072"/>
                <a:gd name="T5" fmla="*/ 1 h 815"/>
                <a:gd name="T6" fmla="*/ 389 w 1072"/>
                <a:gd name="T7" fmla="*/ 1 h 815"/>
                <a:gd name="T8" fmla="*/ 0 w 1072"/>
                <a:gd name="T9" fmla="*/ 408 h 815"/>
                <a:gd name="T10" fmla="*/ 389 w 1072"/>
                <a:gd name="T11" fmla="*/ 815 h 815"/>
                <a:gd name="T12" fmla="*/ 398 w 1072"/>
                <a:gd name="T13" fmla="*/ 815 h 815"/>
                <a:gd name="T14" fmla="*/ 407 w 1072"/>
                <a:gd name="T15" fmla="*/ 815 h 815"/>
                <a:gd name="T16" fmla="*/ 421 w 1072"/>
                <a:gd name="T17" fmla="*/ 815 h 815"/>
                <a:gd name="T18" fmla="*/ 1072 w 1072"/>
                <a:gd name="T19" fmla="*/ 408 h 815"/>
                <a:gd name="T20" fmla="*/ 421 w 1072"/>
                <a:gd name="T21" fmla="*/ 1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2" h="815">
                  <a:moveTo>
                    <a:pt x="421" y="1"/>
                  </a:moveTo>
                  <a:cubicBezTo>
                    <a:pt x="416" y="0"/>
                    <a:pt x="412" y="0"/>
                    <a:pt x="407" y="0"/>
                  </a:cubicBezTo>
                  <a:cubicBezTo>
                    <a:pt x="404" y="0"/>
                    <a:pt x="401" y="0"/>
                    <a:pt x="398" y="1"/>
                  </a:cubicBezTo>
                  <a:cubicBezTo>
                    <a:pt x="395" y="1"/>
                    <a:pt x="392" y="1"/>
                    <a:pt x="389" y="1"/>
                  </a:cubicBezTo>
                  <a:cubicBezTo>
                    <a:pt x="173" y="11"/>
                    <a:pt x="0" y="189"/>
                    <a:pt x="0" y="408"/>
                  </a:cubicBezTo>
                  <a:cubicBezTo>
                    <a:pt x="0" y="627"/>
                    <a:pt x="173" y="805"/>
                    <a:pt x="389" y="815"/>
                  </a:cubicBezTo>
                  <a:cubicBezTo>
                    <a:pt x="392" y="815"/>
                    <a:pt x="395" y="815"/>
                    <a:pt x="398" y="815"/>
                  </a:cubicBezTo>
                  <a:cubicBezTo>
                    <a:pt x="401" y="815"/>
                    <a:pt x="404" y="815"/>
                    <a:pt x="407" y="815"/>
                  </a:cubicBezTo>
                  <a:cubicBezTo>
                    <a:pt x="412" y="815"/>
                    <a:pt x="416" y="815"/>
                    <a:pt x="421" y="815"/>
                  </a:cubicBezTo>
                  <a:cubicBezTo>
                    <a:pt x="821" y="806"/>
                    <a:pt x="1072" y="408"/>
                    <a:pt x="1072" y="408"/>
                  </a:cubicBezTo>
                  <a:cubicBezTo>
                    <a:pt x="1072" y="408"/>
                    <a:pt x="821" y="9"/>
                    <a:pt x="421" y="1"/>
                  </a:cubicBezTo>
                  <a:close/>
                </a:path>
              </a:pathLst>
            </a:custGeom>
            <a:gradFill>
              <a:gsLst>
                <a:gs pos="0">
                  <a:srgbClr val="DADADA"/>
                </a:gs>
                <a:gs pos="100000">
                  <a:sysClr val="window" lastClr="FFFFFF"/>
                </a:gs>
              </a:gsLst>
              <a:lin ang="5400000" scaled="1"/>
            </a:gra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/>
                <a:ea typeface="黑体"/>
                <a:cs typeface="+mn-ea"/>
                <a:sym typeface="+mn-lt"/>
              </a:endParaRPr>
            </a:p>
          </p:txBody>
        </p:sp>
        <p:sp>
          <p:nvSpPr>
            <p:cNvPr id="36" name="Freeform 17"/>
            <p:cNvSpPr>
              <a:spLocks/>
            </p:cNvSpPr>
            <p:nvPr/>
          </p:nvSpPr>
          <p:spPr bwMode="auto">
            <a:xfrm>
              <a:off x="5850436" y="1245745"/>
              <a:ext cx="1472983" cy="1041102"/>
            </a:xfrm>
            <a:custGeom>
              <a:avLst/>
              <a:gdLst>
                <a:gd name="T0" fmla="*/ 346 w 939"/>
                <a:gd name="T1" fmla="*/ 695 h 695"/>
                <a:gd name="T2" fmla="*/ 340 w 939"/>
                <a:gd name="T3" fmla="*/ 695 h 695"/>
                <a:gd name="T4" fmla="*/ 340 w 939"/>
                <a:gd name="T5" fmla="*/ 695 h 695"/>
                <a:gd name="T6" fmla="*/ 333 w 939"/>
                <a:gd name="T7" fmla="*/ 695 h 695"/>
                <a:gd name="T8" fmla="*/ 332 w 939"/>
                <a:gd name="T9" fmla="*/ 695 h 695"/>
                <a:gd name="T10" fmla="*/ 0 w 939"/>
                <a:gd name="T11" fmla="*/ 348 h 695"/>
                <a:gd name="T12" fmla="*/ 332 w 939"/>
                <a:gd name="T13" fmla="*/ 1 h 695"/>
                <a:gd name="T14" fmla="*/ 333 w 939"/>
                <a:gd name="T15" fmla="*/ 1 h 695"/>
                <a:gd name="T16" fmla="*/ 339 w 939"/>
                <a:gd name="T17" fmla="*/ 0 h 695"/>
                <a:gd name="T18" fmla="*/ 340 w 939"/>
                <a:gd name="T19" fmla="*/ 0 h 695"/>
                <a:gd name="T20" fmla="*/ 346 w 939"/>
                <a:gd name="T21" fmla="*/ 0 h 695"/>
                <a:gd name="T22" fmla="*/ 349 w 939"/>
                <a:gd name="T23" fmla="*/ 0 h 695"/>
                <a:gd name="T24" fmla="*/ 358 w 939"/>
                <a:gd name="T25" fmla="*/ 0 h 695"/>
                <a:gd name="T26" fmla="*/ 360 w 939"/>
                <a:gd name="T27" fmla="*/ 1 h 695"/>
                <a:gd name="T28" fmla="*/ 794 w 939"/>
                <a:gd name="T29" fmla="*/ 190 h 695"/>
                <a:gd name="T30" fmla="*/ 939 w 939"/>
                <a:gd name="T31" fmla="*/ 348 h 695"/>
                <a:gd name="T32" fmla="*/ 794 w 939"/>
                <a:gd name="T33" fmla="*/ 505 h 695"/>
                <a:gd name="T34" fmla="*/ 360 w 939"/>
                <a:gd name="T35" fmla="*/ 695 h 695"/>
                <a:gd name="T36" fmla="*/ 358 w 939"/>
                <a:gd name="T37" fmla="*/ 695 h 695"/>
                <a:gd name="T38" fmla="*/ 348 w 939"/>
                <a:gd name="T39" fmla="*/ 695 h 695"/>
                <a:gd name="T40" fmla="*/ 346 w 939"/>
                <a:gd name="T41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9" h="695">
                  <a:moveTo>
                    <a:pt x="346" y="695"/>
                  </a:moveTo>
                  <a:cubicBezTo>
                    <a:pt x="344" y="695"/>
                    <a:pt x="342" y="695"/>
                    <a:pt x="340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338" y="695"/>
                    <a:pt x="336" y="695"/>
                    <a:pt x="333" y="695"/>
                  </a:cubicBezTo>
                  <a:cubicBezTo>
                    <a:pt x="332" y="695"/>
                    <a:pt x="332" y="695"/>
                    <a:pt x="332" y="695"/>
                  </a:cubicBezTo>
                  <a:cubicBezTo>
                    <a:pt x="146" y="686"/>
                    <a:pt x="0" y="534"/>
                    <a:pt x="0" y="348"/>
                  </a:cubicBezTo>
                  <a:cubicBezTo>
                    <a:pt x="0" y="161"/>
                    <a:pt x="146" y="9"/>
                    <a:pt x="332" y="1"/>
                  </a:cubicBezTo>
                  <a:cubicBezTo>
                    <a:pt x="333" y="1"/>
                    <a:pt x="333" y="1"/>
                    <a:pt x="333" y="1"/>
                  </a:cubicBezTo>
                  <a:cubicBezTo>
                    <a:pt x="335" y="1"/>
                    <a:pt x="337" y="0"/>
                    <a:pt x="33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42" y="0"/>
                    <a:pt x="344" y="0"/>
                    <a:pt x="346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2" y="0"/>
                    <a:pt x="355" y="0"/>
                    <a:pt x="358" y="0"/>
                  </a:cubicBezTo>
                  <a:cubicBezTo>
                    <a:pt x="360" y="1"/>
                    <a:pt x="360" y="1"/>
                    <a:pt x="360" y="1"/>
                  </a:cubicBezTo>
                  <a:cubicBezTo>
                    <a:pt x="510" y="4"/>
                    <a:pt x="656" y="68"/>
                    <a:pt x="794" y="190"/>
                  </a:cubicBezTo>
                  <a:cubicBezTo>
                    <a:pt x="862" y="251"/>
                    <a:pt x="912" y="312"/>
                    <a:pt x="939" y="348"/>
                  </a:cubicBezTo>
                  <a:cubicBezTo>
                    <a:pt x="912" y="384"/>
                    <a:pt x="862" y="445"/>
                    <a:pt x="794" y="505"/>
                  </a:cubicBezTo>
                  <a:cubicBezTo>
                    <a:pt x="656" y="628"/>
                    <a:pt x="510" y="692"/>
                    <a:pt x="360" y="695"/>
                  </a:cubicBezTo>
                  <a:cubicBezTo>
                    <a:pt x="358" y="695"/>
                    <a:pt x="358" y="695"/>
                    <a:pt x="358" y="695"/>
                  </a:cubicBezTo>
                  <a:cubicBezTo>
                    <a:pt x="355" y="695"/>
                    <a:pt x="352" y="695"/>
                    <a:pt x="348" y="695"/>
                  </a:cubicBezTo>
                  <a:cubicBezTo>
                    <a:pt x="347" y="695"/>
                    <a:pt x="347" y="695"/>
                    <a:pt x="346" y="695"/>
                  </a:cubicBezTo>
                  <a:close/>
                </a:path>
              </a:pathLst>
            </a:custGeom>
            <a:gradFill>
              <a:gsLst>
                <a:gs pos="0">
                  <a:srgbClr val="DADADA"/>
                </a:gs>
                <a:gs pos="100000">
                  <a:sysClr val="window" lastClr="FFFFFF"/>
                </a:gs>
              </a:gsLst>
              <a:lin ang="5400000" scaled="1"/>
            </a:gra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/>
                <a:ea typeface="黑体"/>
                <a:cs typeface="+mn-ea"/>
                <a:sym typeface="+mn-l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5751725" y="4586349"/>
            <a:ext cx="1681799" cy="837173"/>
            <a:chOff x="5748497" y="1155822"/>
            <a:chExt cx="1681799" cy="1220950"/>
          </a:xfrm>
        </p:grpSpPr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5748497" y="1155822"/>
              <a:ext cx="1681799" cy="1220950"/>
            </a:xfrm>
            <a:custGeom>
              <a:avLst/>
              <a:gdLst>
                <a:gd name="T0" fmla="*/ 421 w 1072"/>
                <a:gd name="T1" fmla="*/ 1 h 815"/>
                <a:gd name="T2" fmla="*/ 407 w 1072"/>
                <a:gd name="T3" fmla="*/ 0 h 815"/>
                <a:gd name="T4" fmla="*/ 398 w 1072"/>
                <a:gd name="T5" fmla="*/ 1 h 815"/>
                <a:gd name="T6" fmla="*/ 389 w 1072"/>
                <a:gd name="T7" fmla="*/ 1 h 815"/>
                <a:gd name="T8" fmla="*/ 0 w 1072"/>
                <a:gd name="T9" fmla="*/ 408 h 815"/>
                <a:gd name="T10" fmla="*/ 389 w 1072"/>
                <a:gd name="T11" fmla="*/ 815 h 815"/>
                <a:gd name="T12" fmla="*/ 398 w 1072"/>
                <a:gd name="T13" fmla="*/ 815 h 815"/>
                <a:gd name="T14" fmla="*/ 407 w 1072"/>
                <a:gd name="T15" fmla="*/ 815 h 815"/>
                <a:gd name="T16" fmla="*/ 421 w 1072"/>
                <a:gd name="T17" fmla="*/ 815 h 815"/>
                <a:gd name="T18" fmla="*/ 1072 w 1072"/>
                <a:gd name="T19" fmla="*/ 408 h 815"/>
                <a:gd name="T20" fmla="*/ 421 w 1072"/>
                <a:gd name="T21" fmla="*/ 1 h 8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72" h="815">
                  <a:moveTo>
                    <a:pt x="421" y="1"/>
                  </a:moveTo>
                  <a:cubicBezTo>
                    <a:pt x="416" y="0"/>
                    <a:pt x="412" y="0"/>
                    <a:pt x="407" y="0"/>
                  </a:cubicBezTo>
                  <a:cubicBezTo>
                    <a:pt x="404" y="0"/>
                    <a:pt x="401" y="0"/>
                    <a:pt x="398" y="1"/>
                  </a:cubicBezTo>
                  <a:cubicBezTo>
                    <a:pt x="395" y="1"/>
                    <a:pt x="392" y="1"/>
                    <a:pt x="389" y="1"/>
                  </a:cubicBezTo>
                  <a:cubicBezTo>
                    <a:pt x="173" y="11"/>
                    <a:pt x="0" y="189"/>
                    <a:pt x="0" y="408"/>
                  </a:cubicBezTo>
                  <a:cubicBezTo>
                    <a:pt x="0" y="627"/>
                    <a:pt x="173" y="805"/>
                    <a:pt x="389" y="815"/>
                  </a:cubicBezTo>
                  <a:cubicBezTo>
                    <a:pt x="392" y="815"/>
                    <a:pt x="395" y="815"/>
                    <a:pt x="398" y="815"/>
                  </a:cubicBezTo>
                  <a:cubicBezTo>
                    <a:pt x="401" y="815"/>
                    <a:pt x="404" y="815"/>
                    <a:pt x="407" y="815"/>
                  </a:cubicBezTo>
                  <a:cubicBezTo>
                    <a:pt x="412" y="815"/>
                    <a:pt x="416" y="815"/>
                    <a:pt x="421" y="815"/>
                  </a:cubicBezTo>
                  <a:cubicBezTo>
                    <a:pt x="821" y="806"/>
                    <a:pt x="1072" y="408"/>
                    <a:pt x="1072" y="408"/>
                  </a:cubicBezTo>
                  <a:cubicBezTo>
                    <a:pt x="1072" y="408"/>
                    <a:pt x="821" y="9"/>
                    <a:pt x="421" y="1"/>
                  </a:cubicBezTo>
                  <a:close/>
                </a:path>
              </a:pathLst>
            </a:custGeom>
            <a:gradFill>
              <a:gsLst>
                <a:gs pos="0">
                  <a:srgbClr val="DADADA"/>
                </a:gs>
                <a:gs pos="100000">
                  <a:sysClr val="window" lastClr="FFFFFF"/>
                </a:gs>
              </a:gsLst>
              <a:lin ang="5400000" scaled="1"/>
            </a:gra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/>
                <a:ea typeface="黑体"/>
                <a:cs typeface="+mn-ea"/>
                <a:sym typeface="+mn-lt"/>
              </a:endParaRPr>
            </a:p>
          </p:txBody>
        </p:sp>
        <p:sp>
          <p:nvSpPr>
            <p:cNvPr id="39" name="Freeform 17"/>
            <p:cNvSpPr>
              <a:spLocks/>
            </p:cNvSpPr>
            <p:nvPr/>
          </p:nvSpPr>
          <p:spPr bwMode="auto">
            <a:xfrm>
              <a:off x="5852905" y="1245747"/>
              <a:ext cx="1472983" cy="1041101"/>
            </a:xfrm>
            <a:custGeom>
              <a:avLst/>
              <a:gdLst>
                <a:gd name="T0" fmla="*/ 346 w 939"/>
                <a:gd name="T1" fmla="*/ 695 h 695"/>
                <a:gd name="T2" fmla="*/ 340 w 939"/>
                <a:gd name="T3" fmla="*/ 695 h 695"/>
                <a:gd name="T4" fmla="*/ 340 w 939"/>
                <a:gd name="T5" fmla="*/ 695 h 695"/>
                <a:gd name="T6" fmla="*/ 333 w 939"/>
                <a:gd name="T7" fmla="*/ 695 h 695"/>
                <a:gd name="T8" fmla="*/ 332 w 939"/>
                <a:gd name="T9" fmla="*/ 695 h 695"/>
                <a:gd name="T10" fmla="*/ 0 w 939"/>
                <a:gd name="T11" fmla="*/ 348 h 695"/>
                <a:gd name="T12" fmla="*/ 332 w 939"/>
                <a:gd name="T13" fmla="*/ 1 h 695"/>
                <a:gd name="T14" fmla="*/ 333 w 939"/>
                <a:gd name="T15" fmla="*/ 1 h 695"/>
                <a:gd name="T16" fmla="*/ 339 w 939"/>
                <a:gd name="T17" fmla="*/ 0 h 695"/>
                <a:gd name="T18" fmla="*/ 340 w 939"/>
                <a:gd name="T19" fmla="*/ 0 h 695"/>
                <a:gd name="T20" fmla="*/ 346 w 939"/>
                <a:gd name="T21" fmla="*/ 0 h 695"/>
                <a:gd name="T22" fmla="*/ 349 w 939"/>
                <a:gd name="T23" fmla="*/ 0 h 695"/>
                <a:gd name="T24" fmla="*/ 358 w 939"/>
                <a:gd name="T25" fmla="*/ 0 h 695"/>
                <a:gd name="T26" fmla="*/ 360 w 939"/>
                <a:gd name="T27" fmla="*/ 1 h 695"/>
                <a:gd name="T28" fmla="*/ 794 w 939"/>
                <a:gd name="T29" fmla="*/ 190 h 695"/>
                <a:gd name="T30" fmla="*/ 939 w 939"/>
                <a:gd name="T31" fmla="*/ 348 h 695"/>
                <a:gd name="T32" fmla="*/ 794 w 939"/>
                <a:gd name="T33" fmla="*/ 505 h 695"/>
                <a:gd name="T34" fmla="*/ 360 w 939"/>
                <a:gd name="T35" fmla="*/ 695 h 695"/>
                <a:gd name="T36" fmla="*/ 358 w 939"/>
                <a:gd name="T37" fmla="*/ 695 h 695"/>
                <a:gd name="T38" fmla="*/ 348 w 939"/>
                <a:gd name="T39" fmla="*/ 695 h 695"/>
                <a:gd name="T40" fmla="*/ 346 w 939"/>
                <a:gd name="T41" fmla="*/ 695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39" h="695">
                  <a:moveTo>
                    <a:pt x="346" y="695"/>
                  </a:moveTo>
                  <a:cubicBezTo>
                    <a:pt x="344" y="695"/>
                    <a:pt x="342" y="695"/>
                    <a:pt x="340" y="695"/>
                  </a:cubicBezTo>
                  <a:cubicBezTo>
                    <a:pt x="340" y="695"/>
                    <a:pt x="340" y="695"/>
                    <a:pt x="340" y="695"/>
                  </a:cubicBezTo>
                  <a:cubicBezTo>
                    <a:pt x="338" y="695"/>
                    <a:pt x="336" y="695"/>
                    <a:pt x="333" y="695"/>
                  </a:cubicBezTo>
                  <a:cubicBezTo>
                    <a:pt x="332" y="695"/>
                    <a:pt x="332" y="695"/>
                    <a:pt x="332" y="695"/>
                  </a:cubicBezTo>
                  <a:cubicBezTo>
                    <a:pt x="146" y="686"/>
                    <a:pt x="0" y="534"/>
                    <a:pt x="0" y="348"/>
                  </a:cubicBezTo>
                  <a:cubicBezTo>
                    <a:pt x="0" y="161"/>
                    <a:pt x="146" y="9"/>
                    <a:pt x="332" y="1"/>
                  </a:cubicBezTo>
                  <a:cubicBezTo>
                    <a:pt x="333" y="1"/>
                    <a:pt x="333" y="1"/>
                    <a:pt x="333" y="1"/>
                  </a:cubicBezTo>
                  <a:cubicBezTo>
                    <a:pt x="335" y="1"/>
                    <a:pt x="337" y="0"/>
                    <a:pt x="339" y="0"/>
                  </a:cubicBezTo>
                  <a:cubicBezTo>
                    <a:pt x="340" y="0"/>
                    <a:pt x="340" y="0"/>
                    <a:pt x="340" y="0"/>
                  </a:cubicBezTo>
                  <a:cubicBezTo>
                    <a:pt x="342" y="0"/>
                    <a:pt x="344" y="0"/>
                    <a:pt x="346" y="0"/>
                  </a:cubicBezTo>
                  <a:cubicBezTo>
                    <a:pt x="349" y="0"/>
                    <a:pt x="349" y="0"/>
                    <a:pt x="349" y="0"/>
                  </a:cubicBezTo>
                  <a:cubicBezTo>
                    <a:pt x="352" y="0"/>
                    <a:pt x="355" y="0"/>
                    <a:pt x="358" y="0"/>
                  </a:cubicBezTo>
                  <a:cubicBezTo>
                    <a:pt x="360" y="1"/>
                    <a:pt x="360" y="1"/>
                    <a:pt x="360" y="1"/>
                  </a:cubicBezTo>
                  <a:cubicBezTo>
                    <a:pt x="510" y="4"/>
                    <a:pt x="656" y="68"/>
                    <a:pt x="794" y="190"/>
                  </a:cubicBezTo>
                  <a:cubicBezTo>
                    <a:pt x="862" y="251"/>
                    <a:pt x="912" y="312"/>
                    <a:pt x="939" y="348"/>
                  </a:cubicBezTo>
                  <a:cubicBezTo>
                    <a:pt x="912" y="384"/>
                    <a:pt x="862" y="445"/>
                    <a:pt x="794" y="505"/>
                  </a:cubicBezTo>
                  <a:cubicBezTo>
                    <a:pt x="656" y="628"/>
                    <a:pt x="510" y="692"/>
                    <a:pt x="360" y="695"/>
                  </a:cubicBezTo>
                  <a:cubicBezTo>
                    <a:pt x="358" y="695"/>
                    <a:pt x="358" y="695"/>
                    <a:pt x="358" y="695"/>
                  </a:cubicBezTo>
                  <a:cubicBezTo>
                    <a:pt x="355" y="695"/>
                    <a:pt x="352" y="695"/>
                    <a:pt x="348" y="695"/>
                  </a:cubicBezTo>
                  <a:cubicBezTo>
                    <a:pt x="347" y="695"/>
                    <a:pt x="347" y="695"/>
                    <a:pt x="346" y="695"/>
                  </a:cubicBezTo>
                  <a:close/>
                </a:path>
              </a:pathLst>
            </a:custGeom>
            <a:gradFill>
              <a:gsLst>
                <a:gs pos="0">
                  <a:srgbClr val="DADADA"/>
                </a:gs>
                <a:gs pos="100000">
                  <a:sysClr val="window" lastClr="FFFFFF"/>
                </a:gs>
              </a:gsLst>
              <a:lin ang="5400000" scaled="1"/>
            </a:gradFill>
            <a:ln w="28575" cap="flat">
              <a:gradFill>
                <a:gsLst>
                  <a:gs pos="0">
                    <a:sysClr val="window" lastClr="FFFFFF"/>
                  </a:gs>
                  <a:gs pos="100000">
                    <a:srgbClr val="DDDDDD"/>
                  </a:gs>
                </a:gsLst>
                <a:lin ang="5400000" scaled="1"/>
              </a:gradFill>
              <a:prstDash val="solid"/>
              <a:miter lim="800000"/>
              <a:headEnd/>
              <a:tailEnd/>
            </a:ln>
            <a:effectLst>
              <a:outerShdw blurRad="228600" dist="228600" dir="5400000" algn="t" rotWithShape="0">
                <a:sysClr val="windowText" lastClr="000000">
                  <a:lumMod val="85000"/>
                  <a:lumOff val="15000"/>
                  <a:alpha val="28000"/>
                </a:sysClr>
              </a:outerShdw>
            </a:effectLst>
          </p:spPr>
          <p:txBody>
            <a:bodyPr/>
            <a:lstStyle/>
            <a:p>
              <a:pPr marL="0" marR="0" lvl="0" indent="0" algn="l" defTabSz="91412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799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/>
                <a:ea typeface="黑体"/>
                <a:cs typeface="+mn-ea"/>
                <a:sym typeface="+mn-lt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5892335" y="3519485"/>
            <a:ext cx="120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Part02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892335" y="4775294"/>
            <a:ext cx="12018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Part03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Text Placeholder 4">
            <a:extLst>
              <a:ext uri="{FF2B5EF4-FFF2-40B4-BE49-F238E27FC236}">
                <a16:creationId xmlns:a16="http://schemas.microsoft.com/office/drawing/2014/main" id="{6FEAEB2B-CDE1-4433-8F4F-E38A6E7FB807}"/>
              </a:ext>
            </a:extLst>
          </p:cNvPr>
          <p:cNvSpPr txBox="1">
            <a:spLocks/>
          </p:cNvSpPr>
          <p:nvPr/>
        </p:nvSpPr>
        <p:spPr>
          <a:xfrm>
            <a:off x="288155" y="826159"/>
            <a:ext cx="5249160" cy="1007066"/>
          </a:xfrm>
          <a:prstGeom prst="rect">
            <a:avLst/>
          </a:prstGeom>
        </p:spPr>
        <p:txBody>
          <a:bodyPr anchor="ctr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CN" alt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目录</a:t>
            </a: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/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Contents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2530" y="649974"/>
            <a:ext cx="6096012" cy="6096012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A9D1EA2-89CA-4A51-878C-81A57EDB04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90"/>
          <a:stretch/>
        </p:blipFill>
        <p:spPr>
          <a:xfrm>
            <a:off x="-208798" y="5448711"/>
            <a:ext cx="12400798" cy="140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5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2291644"/>
            <a:ext cx="12192000" cy="1469306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文本框 1"/>
          <p:cNvSpPr txBox="1"/>
          <p:nvPr/>
        </p:nvSpPr>
        <p:spPr>
          <a:xfrm>
            <a:off x="2380441" y="2517035"/>
            <a:ext cx="1898790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PART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01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9" name="文本框 2"/>
          <p:cNvSpPr txBox="1"/>
          <p:nvPr/>
        </p:nvSpPr>
        <p:spPr>
          <a:xfrm>
            <a:off x="4720714" y="2600837"/>
            <a:ext cx="6299200" cy="5847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  <a:sym typeface="Arial" panose="020B0604020202020204" pitchFamily="34" charset="0"/>
              </a:rPr>
              <a:t>企业简介</a:t>
            </a: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4416580" y="2291644"/>
            <a:ext cx="8664" cy="146930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5953" y="4234301"/>
            <a:ext cx="2081047" cy="2558664"/>
          </a:xfrm>
          <a:prstGeom prst="rect">
            <a:avLst/>
          </a:prstGeom>
          <a:effectLst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95605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微信图片_20200714132131"/>
          <p:cNvPicPr/>
          <p:nvPr/>
        </p:nvPicPr>
        <p:blipFill>
          <a:blip r:embed="rId2"/>
          <a:stretch>
            <a:fillRect/>
          </a:stretch>
        </p:blipFill>
        <p:spPr>
          <a:xfrm>
            <a:off x="7405511" y="751839"/>
            <a:ext cx="4289777" cy="572798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7511" y="1678858"/>
            <a:ext cx="64628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/>
              <a:ea typeface="黑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/>
                <a:ea typeface="黑体"/>
                <a:cs typeface="+mn-cs"/>
              </a:rPr>
              <a:t> </a:t>
            </a:r>
            <a:endParaRPr kumimoji="0" lang="zh-CN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黑体"/>
              <a:ea typeface="黑体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/>
                <a:ea typeface="黑体"/>
                <a:cs typeface="+mn-cs"/>
              </a:rPr>
              <a:t>    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广东德赛集团有限公司成立于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1983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年。旗下拥有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家上市公司（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德赛电池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，深股代码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SZ000049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；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德赛西威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，深股代码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SZ002920)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，产业涉及汽车电子、新能源电池、智能装备、精密部件、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LED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光电等多个领域。德赛集团是中国制造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500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强企业，合作伙伴和客户中有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30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多家是世界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500</a:t>
            </a:r>
            <a:r>
              <a:rPr kumimoji="0" lang="zh-CN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强企业。</a:t>
            </a:r>
          </a:p>
        </p:txBody>
      </p:sp>
      <p:sp>
        <p:nvSpPr>
          <p:cNvPr id="6" name="五边形 5"/>
          <p:cNvSpPr/>
          <p:nvPr/>
        </p:nvSpPr>
        <p:spPr>
          <a:xfrm>
            <a:off x="0" y="1079216"/>
            <a:ext cx="1095022" cy="399628"/>
          </a:xfrm>
          <a:prstGeom prst="homePlate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/>
              <a:ea typeface="黑体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30489" y="1109512"/>
            <a:ext cx="27770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广</a:t>
            </a:r>
            <a:r>
              <a:rPr kumimoji="0" lang="zh-CN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东德赛集团有限公司</a:t>
            </a:r>
          </a:p>
        </p:txBody>
      </p:sp>
      <p:sp>
        <p:nvSpPr>
          <p:cNvPr id="8" name="矩形 7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企业简介</a:t>
            </a:r>
          </a:p>
        </p:txBody>
      </p:sp>
    </p:spTree>
    <p:extLst>
      <p:ext uri="{BB962C8B-B14F-4D97-AF65-F5344CB8AC3E}">
        <p14:creationId xmlns:p14="http://schemas.microsoft.com/office/powerpoint/2010/main" val="1216213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企业简介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06855" y="1522670"/>
            <a:ext cx="7040179" cy="2700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成立时间：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2002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年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10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月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22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日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股票代码：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 SZ000049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2000" b="1" dirty="0">
                <a:solidFill>
                  <a:prstClr val="black"/>
                </a:solidFill>
                <a:latin typeface="微软雅黑"/>
                <a:ea typeface="微软雅黑"/>
              </a:rPr>
              <a:t>总部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地址：  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广东省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惠州市仲恺高新技术产业开发区</a:t>
            </a:r>
            <a:r>
              <a:rPr kumimoji="0" lang="en-US" altLang="zh-CN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15</a:t>
            </a:r>
            <a:r>
              <a:rPr kumimoji="0" lang="zh-CN" altLang="en-US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号小区     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惠南工厂：  广东省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惠州市惠南科技园金达路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号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长沙工厂：  湖南省长沙市望城经济技术开发区航空路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号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五边形 8"/>
          <p:cNvSpPr/>
          <p:nvPr/>
        </p:nvSpPr>
        <p:spPr>
          <a:xfrm>
            <a:off x="0" y="954041"/>
            <a:ext cx="1095022" cy="399628"/>
          </a:xfrm>
          <a:prstGeom prst="homePlate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/>
              <a:ea typeface="黑体"/>
              <a:cs typeface="+mn-cs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32682" y="909036"/>
            <a:ext cx="2723823" cy="4589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惠州市德赛电池有限公司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07345" y="4529464"/>
            <a:ext cx="116483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黑体"/>
                <a:ea typeface="黑体"/>
                <a:cs typeface="+mn-cs"/>
              </a:rPr>
              <a:t>    </a:t>
            </a:r>
            <a:r>
              <a:rPr lang="zh-CN" altLang="en-US" sz="20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公司自成立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以来，始终致力于锂电池相关产品的研发、制造与销售，不断追求电池核心技术的创新和突破。同时，积极开展终端电子产品的智能装配业务。公司产品广泛应用于智能手机、笔记本电脑、医疗器械、电动自行车、平衡车、汽车启停、无人机、储能、物联终端等终端产品和设备，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致力于成为全球知名移动电源服务商及相关电子产品专业制造商。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" t="20537" r="1932" b="19694"/>
          <a:stretch/>
        </p:blipFill>
        <p:spPr>
          <a:xfrm>
            <a:off x="7147034" y="1385616"/>
            <a:ext cx="4788598" cy="300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5459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3" r="1621" b="1"/>
          <a:stretch/>
        </p:blipFill>
        <p:spPr bwMode="auto">
          <a:xfrm>
            <a:off x="601685" y="3985561"/>
            <a:ext cx="5172852" cy="240428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817C690D-E0DF-4B64-B590-37AAC6192365}"/>
              </a:ext>
            </a:extLst>
          </p:cNvPr>
          <p:cNvSpPr/>
          <p:nvPr/>
        </p:nvSpPr>
        <p:spPr>
          <a:xfrm>
            <a:off x="2235547" y="6453878"/>
            <a:ext cx="1809400" cy="361637"/>
          </a:xfrm>
          <a:prstGeom prst="rect">
            <a:avLst/>
          </a:prstGeom>
          <a:solidFill>
            <a:srgbClr val="0070C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德赛电池长沙工厂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17C690D-E0DF-4B64-B590-37AAC6192365}"/>
              </a:ext>
            </a:extLst>
          </p:cNvPr>
          <p:cNvSpPr/>
          <p:nvPr/>
        </p:nvSpPr>
        <p:spPr>
          <a:xfrm>
            <a:off x="6772031" y="5165458"/>
            <a:ext cx="4642204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公司目前拥有职员工</a:t>
            </a:r>
            <a:r>
              <a:rPr lang="en-US" altLang="zh-CN" sz="1600" b="1" dirty="0">
                <a:solidFill>
                  <a:prstClr val="black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,000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余名，德赛电池物联网电源高端制造产业园预计于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2021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年第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4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</a:rPr>
              <a:t>季度投入使用，公司的人员规模也将持续扩大</a:t>
            </a:r>
          </a:p>
        </p:txBody>
      </p:sp>
      <p:sp>
        <p:nvSpPr>
          <p:cNvPr id="11" name="矩形 10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企业简介</a:t>
            </a: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" b="6351"/>
          <a:stretch/>
        </p:blipFill>
        <p:spPr>
          <a:xfrm>
            <a:off x="6548863" y="1166648"/>
            <a:ext cx="5155279" cy="3205655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17C690D-E0DF-4B64-B590-37AAC6192365}"/>
              </a:ext>
            </a:extLst>
          </p:cNvPr>
          <p:cNvSpPr/>
          <p:nvPr/>
        </p:nvSpPr>
        <p:spPr>
          <a:xfrm>
            <a:off x="7190334" y="4453997"/>
            <a:ext cx="3872335" cy="337015"/>
          </a:xfrm>
          <a:prstGeom prst="rect">
            <a:avLst/>
          </a:prstGeom>
          <a:solidFill>
            <a:srgbClr val="0070C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德赛电池物联网电源高端智造产业园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17C690D-E0DF-4B64-B590-37AAC6192365}"/>
              </a:ext>
            </a:extLst>
          </p:cNvPr>
          <p:cNvSpPr/>
          <p:nvPr/>
        </p:nvSpPr>
        <p:spPr>
          <a:xfrm>
            <a:off x="2101445" y="3659171"/>
            <a:ext cx="2077605" cy="337015"/>
          </a:xfrm>
          <a:prstGeom prst="rect">
            <a:avLst/>
          </a:prstGeom>
          <a:solidFill>
            <a:srgbClr val="0070C0"/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1" dirty="0">
                <a:solidFill>
                  <a:prstClr val="white"/>
                </a:solidFill>
                <a:latin typeface="微软雅黑" pitchFamily="34" charset="-122"/>
                <a:ea typeface="微软雅黑" pitchFamily="34" charset="-122"/>
              </a:rPr>
              <a:t>德赛电池惠州总部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 b="5518"/>
          <a:stretch/>
        </p:blipFill>
        <p:spPr>
          <a:xfrm>
            <a:off x="601686" y="1166648"/>
            <a:ext cx="5172851" cy="243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762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87156" y="634701"/>
            <a:ext cx="11882924" cy="53035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/>
              <a:ea typeface="黑体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9864" y="841335"/>
            <a:ext cx="1534506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25822" y="841335"/>
            <a:ext cx="2046010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49867" y="841335"/>
            <a:ext cx="2046010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73912" y="841335"/>
            <a:ext cx="2052677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98531" y="841335"/>
            <a:ext cx="2046010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904623" y="3586130"/>
            <a:ext cx="2039918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73911" y="3586130"/>
            <a:ext cx="2052678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849867" y="3586130"/>
            <a:ext cx="2046010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325822" y="3586130"/>
            <a:ext cx="2046010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13281" y="3586130"/>
            <a:ext cx="1534506" cy="20460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矩形 13"/>
          <p:cNvSpPr/>
          <p:nvPr/>
        </p:nvSpPr>
        <p:spPr>
          <a:xfrm>
            <a:off x="187156" y="5938235"/>
            <a:ext cx="11573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公司产品广泛应用于智能手机、笔记本电脑、医疗器械、移动音箱、物联终端、电动自行车、平衡车、汽车启停、无人机、储能等终端产品和设备。</a:t>
            </a:r>
          </a:p>
        </p:txBody>
      </p:sp>
      <p:cxnSp>
        <p:nvCxnSpPr>
          <p:cNvPr id="15" name="直接连接符 14"/>
          <p:cNvCxnSpPr/>
          <p:nvPr/>
        </p:nvCxnSpPr>
        <p:spPr>
          <a:xfrm>
            <a:off x="187156" y="3153103"/>
            <a:ext cx="11882924" cy="2102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2076226" y="634701"/>
            <a:ext cx="21515" cy="530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4606066" y="649292"/>
            <a:ext cx="21515" cy="530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7103633" y="649292"/>
            <a:ext cx="21515" cy="530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9644231" y="634701"/>
            <a:ext cx="21515" cy="53035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矩形 22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企业简介</a:t>
            </a:r>
          </a:p>
        </p:txBody>
      </p:sp>
    </p:spTree>
    <p:extLst>
      <p:ext uri="{BB962C8B-B14F-4D97-AF65-F5344CB8AC3E}">
        <p14:creationId xmlns:p14="http://schemas.microsoft.com/office/powerpoint/2010/main" val="14997522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图表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352394"/>
              </p:ext>
            </p:extLst>
          </p:nvPr>
        </p:nvGraphicFramePr>
        <p:xfrm>
          <a:off x="124179" y="846667"/>
          <a:ext cx="11864621" cy="5847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未知"/>
          <p:cNvSpPr/>
          <p:nvPr/>
        </p:nvSpPr>
        <p:spPr>
          <a:xfrm rot="14706868" flipV="1">
            <a:off x="6627355" y="1787133"/>
            <a:ext cx="689191" cy="3686143"/>
          </a:xfrm>
          <a:custGeom>
            <a:avLst/>
            <a:gdLst/>
            <a:ahLst/>
            <a:cxnLst>
              <a:cxn ang="0">
                <a:pos x="2147483646" y="2147483646"/>
              </a:cxn>
              <a:cxn ang="0">
                <a:pos x="0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  <a:cxn ang="0">
                <a:pos x="2147483646" y="2147483646"/>
              </a:cxn>
            </a:cxnLst>
            <a:rect l="0" t="0" r="0" b="0"/>
            <a:pathLst>
              <a:path w="133" h="722">
                <a:moveTo>
                  <a:pt x="86" y="105"/>
                </a:moveTo>
                <a:lnTo>
                  <a:pt x="126" y="122"/>
                </a:lnTo>
                <a:lnTo>
                  <a:pt x="132" y="0"/>
                </a:lnTo>
                <a:lnTo>
                  <a:pt x="0" y="53"/>
                </a:lnTo>
                <a:lnTo>
                  <a:pt x="36" y="65"/>
                </a:lnTo>
                <a:lnTo>
                  <a:pt x="30" y="86"/>
                </a:lnTo>
                <a:lnTo>
                  <a:pt x="24" y="111"/>
                </a:lnTo>
                <a:lnTo>
                  <a:pt x="21" y="128"/>
                </a:lnTo>
                <a:lnTo>
                  <a:pt x="17" y="148"/>
                </a:lnTo>
                <a:lnTo>
                  <a:pt x="13" y="171"/>
                </a:lnTo>
                <a:lnTo>
                  <a:pt x="10" y="195"/>
                </a:lnTo>
                <a:lnTo>
                  <a:pt x="7" y="220"/>
                </a:lnTo>
                <a:lnTo>
                  <a:pt x="5" y="239"/>
                </a:lnTo>
                <a:lnTo>
                  <a:pt x="3" y="263"/>
                </a:lnTo>
                <a:lnTo>
                  <a:pt x="1" y="286"/>
                </a:lnTo>
                <a:lnTo>
                  <a:pt x="1" y="304"/>
                </a:lnTo>
                <a:lnTo>
                  <a:pt x="0" y="326"/>
                </a:lnTo>
                <a:lnTo>
                  <a:pt x="1" y="345"/>
                </a:lnTo>
                <a:lnTo>
                  <a:pt x="2" y="369"/>
                </a:lnTo>
                <a:lnTo>
                  <a:pt x="4" y="391"/>
                </a:lnTo>
                <a:lnTo>
                  <a:pt x="8" y="419"/>
                </a:lnTo>
                <a:lnTo>
                  <a:pt x="12" y="448"/>
                </a:lnTo>
                <a:lnTo>
                  <a:pt x="15" y="472"/>
                </a:lnTo>
                <a:lnTo>
                  <a:pt x="20" y="495"/>
                </a:lnTo>
                <a:lnTo>
                  <a:pt x="24" y="515"/>
                </a:lnTo>
                <a:lnTo>
                  <a:pt x="29" y="533"/>
                </a:lnTo>
                <a:lnTo>
                  <a:pt x="35" y="555"/>
                </a:lnTo>
                <a:lnTo>
                  <a:pt x="41" y="573"/>
                </a:lnTo>
                <a:lnTo>
                  <a:pt x="50" y="594"/>
                </a:lnTo>
                <a:lnTo>
                  <a:pt x="59" y="616"/>
                </a:lnTo>
                <a:lnTo>
                  <a:pt x="67" y="633"/>
                </a:lnTo>
                <a:lnTo>
                  <a:pt x="78" y="653"/>
                </a:lnTo>
                <a:lnTo>
                  <a:pt x="85" y="667"/>
                </a:lnTo>
                <a:lnTo>
                  <a:pt x="92" y="677"/>
                </a:lnTo>
                <a:lnTo>
                  <a:pt x="103" y="694"/>
                </a:lnTo>
                <a:lnTo>
                  <a:pt x="126" y="721"/>
                </a:lnTo>
                <a:lnTo>
                  <a:pt x="103" y="682"/>
                </a:lnTo>
                <a:lnTo>
                  <a:pt x="94" y="663"/>
                </a:lnTo>
                <a:lnTo>
                  <a:pt x="85" y="645"/>
                </a:lnTo>
                <a:lnTo>
                  <a:pt x="78" y="626"/>
                </a:lnTo>
                <a:lnTo>
                  <a:pt x="72" y="608"/>
                </a:lnTo>
                <a:lnTo>
                  <a:pt x="66" y="588"/>
                </a:lnTo>
                <a:lnTo>
                  <a:pt x="60" y="568"/>
                </a:lnTo>
                <a:lnTo>
                  <a:pt x="56" y="551"/>
                </a:lnTo>
                <a:lnTo>
                  <a:pt x="53" y="532"/>
                </a:lnTo>
                <a:lnTo>
                  <a:pt x="50" y="511"/>
                </a:lnTo>
                <a:lnTo>
                  <a:pt x="48" y="490"/>
                </a:lnTo>
                <a:lnTo>
                  <a:pt x="46" y="474"/>
                </a:lnTo>
                <a:lnTo>
                  <a:pt x="45" y="453"/>
                </a:lnTo>
                <a:lnTo>
                  <a:pt x="43" y="431"/>
                </a:lnTo>
                <a:lnTo>
                  <a:pt x="43" y="411"/>
                </a:lnTo>
                <a:lnTo>
                  <a:pt x="43" y="391"/>
                </a:lnTo>
                <a:lnTo>
                  <a:pt x="43" y="364"/>
                </a:lnTo>
                <a:lnTo>
                  <a:pt x="45" y="337"/>
                </a:lnTo>
                <a:lnTo>
                  <a:pt x="47" y="312"/>
                </a:lnTo>
                <a:lnTo>
                  <a:pt x="49" y="290"/>
                </a:lnTo>
                <a:lnTo>
                  <a:pt x="52" y="264"/>
                </a:lnTo>
                <a:lnTo>
                  <a:pt x="55" y="244"/>
                </a:lnTo>
                <a:lnTo>
                  <a:pt x="58" y="222"/>
                </a:lnTo>
                <a:lnTo>
                  <a:pt x="62" y="198"/>
                </a:lnTo>
                <a:lnTo>
                  <a:pt x="66" y="178"/>
                </a:lnTo>
                <a:lnTo>
                  <a:pt x="72" y="152"/>
                </a:lnTo>
                <a:lnTo>
                  <a:pt x="77" y="133"/>
                </a:lnTo>
                <a:lnTo>
                  <a:pt x="86" y="105"/>
                </a:lnTo>
              </a:path>
            </a:pathLst>
          </a:custGeom>
          <a:solidFill>
            <a:schemeClr val="accent1"/>
          </a:solidFill>
          <a:ln w="12700" cap="rnd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17C690D-E0DF-4B64-B590-37AAC6192365}"/>
              </a:ext>
            </a:extLst>
          </p:cNvPr>
          <p:cNvSpPr/>
          <p:nvPr/>
        </p:nvSpPr>
        <p:spPr>
          <a:xfrm>
            <a:off x="943695" y="1926084"/>
            <a:ext cx="3240854" cy="21698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德赛电池的持续性发展，来源于公司高层的战略性布局和强大的团队能力。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2020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年，股份公司营业收入达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193.98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亿元，同比增长</a:t>
            </a:r>
            <a:r>
              <a:rPr lang="en-US" altLang="zh-CN" b="1" dirty="0">
                <a:latin typeface="微软雅黑" pitchFamily="34" charset="-122"/>
                <a:ea typeface="微软雅黑" pitchFamily="34" charset="-122"/>
              </a:rPr>
              <a:t>5.18%</a:t>
            </a:r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。</a:t>
            </a:r>
          </a:p>
        </p:txBody>
      </p:sp>
      <p:sp>
        <p:nvSpPr>
          <p:cNvPr id="5" name="矩形 4"/>
          <p:cNvSpPr/>
          <p:nvPr/>
        </p:nvSpPr>
        <p:spPr>
          <a:xfrm rot="20343174">
            <a:off x="5058282" y="3088136"/>
            <a:ext cx="314044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24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年均复合增长率</a:t>
            </a:r>
            <a:r>
              <a:rPr lang="en-US" altLang="zh-CN" sz="2400" dirty="0">
                <a:ln w="0"/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13%</a:t>
            </a:r>
          </a:p>
        </p:txBody>
      </p:sp>
      <p:sp>
        <p:nvSpPr>
          <p:cNvPr id="7" name="矩形 6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企业简介</a:t>
            </a:r>
          </a:p>
        </p:txBody>
      </p:sp>
    </p:spTree>
    <p:extLst>
      <p:ext uri="{BB962C8B-B14F-4D97-AF65-F5344CB8AC3E}">
        <p14:creationId xmlns:p14="http://schemas.microsoft.com/office/powerpoint/2010/main" val="4068124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9399" y="124019"/>
            <a:ext cx="22557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企业简介</a:t>
            </a:r>
          </a:p>
        </p:txBody>
      </p:sp>
      <p:sp>
        <p:nvSpPr>
          <p:cNvPr id="3" name="五边形 2"/>
          <p:cNvSpPr/>
          <p:nvPr/>
        </p:nvSpPr>
        <p:spPr>
          <a:xfrm>
            <a:off x="0" y="954041"/>
            <a:ext cx="1095022" cy="399628"/>
          </a:xfrm>
          <a:prstGeom prst="homePlate">
            <a:avLst/>
          </a:prstGeom>
          <a:solidFill>
            <a:srgbClr val="0070C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黑体"/>
              <a:ea typeface="黑体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25741" y="825162"/>
            <a:ext cx="3877985" cy="581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德赛电池（长沙）有限公司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文本框 4"/>
          <p:cNvSpPr txBox="1"/>
          <p:nvPr/>
        </p:nvSpPr>
        <p:spPr>
          <a:xfrm>
            <a:off x="401452" y="1565935"/>
            <a:ext cx="6020370" cy="3762564"/>
          </a:xfrm>
          <a:prstGeom prst="rect">
            <a:avLst/>
          </a:prstGeom>
          <a:noFill/>
        </p:spPr>
        <p:txBody>
          <a:bodyPr wrap="square" lIns="68576" tIns="34288" rIns="68576" bIns="34288">
            <a:spAutoFit/>
          </a:bodyPr>
          <a:lstStyle>
            <a:defPPr>
              <a:defRPr lang="zh-CN"/>
            </a:defPPr>
            <a:lvl1pPr marL="0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600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7930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689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649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609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442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402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3625" algn="l" defTabSz="121793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简介：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长沙公司是惠州市德赛电池有限公司的全资子公司，产品类型为手机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/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平板电池。</a:t>
            </a:r>
            <a:r>
              <a:rPr lang="zh-CN" altLang="en-US" sz="1600" kern="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建筑面积约</a:t>
            </a:r>
            <a:r>
              <a:rPr lang="en-US" altLang="zh-CN" sz="1600" kern="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21</a:t>
            </a:r>
            <a:r>
              <a:rPr lang="zh-CN" altLang="en-US" sz="1600" kern="0" dirty="0">
                <a:solidFill>
                  <a:srgbClr val="26262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Arial" panose="020B0604020202020204"/>
                <a:sym typeface="宋体" panose="02010600030101010101" pitchFamily="2" charset="-122"/>
              </a:rPr>
              <a:t>万平方米，打造手机智能产业链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，布局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15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条全自动线，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Pack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月产能将达到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624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万组，车间制造功能齐全，现场部门协同高效。</a:t>
            </a:r>
            <a:endParaRPr lang="en-US" altLang="zh-CN" sz="160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600" b="1" dirty="0">
              <a:solidFill>
                <a:srgbClr val="1D1D1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工厂定位：</a:t>
            </a:r>
            <a:r>
              <a:rPr lang="zh-CN" altLang="en-US" sz="1600" dirty="0">
                <a:solidFill>
                  <a:srgbClr val="1D1D1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基于内地客户群，将长沙打造为第二制造中心；以长沙为辐射，建立仓储转运中心，快速应对客户变化需求。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基于客户内地客户群，将长沙打造为第二制造中心，用工成本及物流成本将大大减少，提升公司盈利能力；</a:t>
            </a:r>
          </a:p>
          <a:p>
            <a:pPr marL="285750" lvl="0" indent="-28575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p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以长沙为辐射，建立仓储转运中心，快速应对客户变化需求；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541" y="1353669"/>
            <a:ext cx="5437690" cy="41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9604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c7b01050-64d4-48df-9d7d-113c911511e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">
      <a:majorFont>
        <a:latin typeface="黑体"/>
        <a:ea typeface="黑体"/>
        <a:cs typeface=""/>
      </a:majorFont>
      <a:minorFont>
        <a:latin typeface="黑体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1407</Words>
  <Application>Microsoft Office PowerPoint</Application>
  <PresentationFormat>宽屏</PresentationFormat>
  <Paragraphs>156</Paragraphs>
  <Slides>17</Slides>
  <Notes>9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17</vt:i4>
      </vt:variant>
    </vt:vector>
  </HeadingPairs>
  <TitlesOfParts>
    <vt:vector size="26" baseType="lpstr">
      <vt:lpstr>Impact MT Std</vt:lpstr>
      <vt:lpstr>等线</vt:lpstr>
      <vt:lpstr>等线 Light</vt:lpstr>
      <vt:lpstr>黑体</vt:lpstr>
      <vt:lpstr>微软雅黑</vt:lpstr>
      <vt:lpstr>Arial</vt:lpstr>
      <vt:lpstr>Wingdings</vt:lpstr>
      <vt:lpstr>Office 主题​​</vt:lpstr>
      <vt:lpstr>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凌嘉威（Ling JiaWei)</dc:creator>
  <cp:lastModifiedBy>Zhan Jun</cp:lastModifiedBy>
  <cp:revision>52</cp:revision>
  <dcterms:created xsi:type="dcterms:W3CDTF">2021-07-13T02:18:55Z</dcterms:created>
  <dcterms:modified xsi:type="dcterms:W3CDTF">2021-07-30T07:32:32Z</dcterms:modified>
</cp:coreProperties>
</file>