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70" r:id="rId3"/>
    <p:sldId id="471" r:id="rId4"/>
    <p:sldId id="604" r:id="rId5"/>
    <p:sldId id="586" r:id="rId7"/>
    <p:sldId id="584" r:id="rId8"/>
    <p:sldId id="504" r:id="rId9"/>
    <p:sldId id="505" r:id="rId10"/>
    <p:sldId id="58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525" r:id="rId21"/>
    <p:sldId id="526" r:id="rId22"/>
    <p:sldId id="528" r:id="rId23"/>
    <p:sldId id="529" r:id="rId24"/>
    <p:sldId id="530" r:id="rId25"/>
    <p:sldId id="531" r:id="rId26"/>
    <p:sldId id="587" r:id="rId27"/>
    <p:sldId id="601" r:id="rId28"/>
    <p:sldId id="590" r:id="rId29"/>
    <p:sldId id="591" r:id="rId30"/>
    <p:sldId id="592" r:id="rId31"/>
    <p:sldId id="595" r:id="rId32"/>
    <p:sldId id="476" r:id="rId33"/>
    <p:sldId id="477" r:id="rId34"/>
    <p:sldId id="597" r:id="rId35"/>
    <p:sldId id="606" r:id="rId36"/>
    <p:sldId id="607" r:id="rId37"/>
    <p:sldId id="598" r:id="rId38"/>
    <p:sldId id="599" r:id="rId39"/>
    <p:sldId id="600" r:id="rId40"/>
    <p:sldId id="382" r:id="rId41"/>
  </p:sldIdLst>
  <p:sldSz cx="12192000" cy="6858000"/>
  <p:notesSz cx="7099300" cy="10234295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BF3791B-E9E5-45D6-BB3D-61DC926CF9ED}">
          <p14:sldIdLst>
            <p14:sldId id="470"/>
            <p14:sldId id="471"/>
            <p14:sldId id="604"/>
            <p14:sldId id="586"/>
            <p14:sldId id="584"/>
            <p14:sldId id="504"/>
            <p14:sldId id="505"/>
            <p14:sldId id="58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8"/>
            <p14:sldId id="529"/>
            <p14:sldId id="530"/>
            <p14:sldId id="531"/>
            <p14:sldId id="587"/>
            <p14:sldId id="601"/>
            <p14:sldId id="590"/>
            <p14:sldId id="591"/>
            <p14:sldId id="592"/>
            <p14:sldId id="595"/>
            <p14:sldId id="476"/>
            <p14:sldId id="477"/>
            <p14:sldId id="597"/>
            <p14:sldId id="606"/>
            <p14:sldId id="607"/>
            <p14:sldId id="598"/>
            <p14:sldId id="599"/>
            <p14:sldId id="600"/>
            <p14:sldId id="3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619D"/>
    <a:srgbClr val="000000"/>
    <a:srgbClr val="0000FF"/>
    <a:srgbClr val="F5F9FD"/>
    <a:srgbClr val="A6A6A6"/>
    <a:srgbClr val="9997BF"/>
    <a:srgbClr val="EC7A2C"/>
    <a:srgbClr val="66A2D8"/>
    <a:srgbClr val="4AA071"/>
    <a:srgbClr val="5FB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73" autoAdjust="0"/>
    <p:restoredTop sz="97107" autoAdjust="0"/>
  </p:normalViewPr>
  <p:slideViewPr>
    <p:cSldViewPr snapToGrid="0">
      <p:cViewPr varScale="1">
        <p:scale>
          <a:sx n="50" d="100"/>
          <a:sy n="50" d="100"/>
        </p:scale>
        <p:origin x="52" y="344"/>
      </p:cViewPr>
      <p:guideLst>
        <p:guide orient="horz" pos="2100"/>
        <p:guide pos="39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5" Type="http://schemas.openxmlformats.org/officeDocument/2006/relationships/tags" Target="tags/tag18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099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615" y="1"/>
            <a:ext cx="3076098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04EA3-54E1-4331-BD21-33490E9576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723" y="4926014"/>
            <a:ext cx="567944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721851"/>
            <a:ext cx="3076099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615" y="9721851"/>
            <a:ext cx="3076098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1DD9-50D4-495D-98F3-ED30B2DB8B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51DD9-50D4-495D-98F3-ED30B2DB8B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1DD9-50D4-495D-98F3-ED30B2DB8B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矩形 182"/>
          <p:cNvSpPr/>
          <p:nvPr/>
        </p:nvSpPr>
        <p:spPr>
          <a:xfrm>
            <a:off x="-16074" y="-6742"/>
            <a:ext cx="12208074" cy="6882201"/>
          </a:xfrm>
          <a:prstGeom prst="rect">
            <a:avLst/>
          </a:prstGeom>
          <a:solidFill>
            <a:srgbClr val="7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4" name="图片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306" y="-6742"/>
            <a:ext cx="7992549" cy="4938188"/>
          </a:xfrm>
          <a:prstGeom prst="rect">
            <a:avLst/>
          </a:prstGeom>
        </p:spPr>
      </p:pic>
      <p:sp>
        <p:nvSpPr>
          <p:cNvPr id="125" name="直角三角形 124"/>
          <p:cNvSpPr/>
          <p:nvPr/>
        </p:nvSpPr>
        <p:spPr>
          <a:xfrm flipH="1">
            <a:off x="5393136" y="3127248"/>
            <a:ext cx="6791319" cy="374821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Freeform 50"/>
          <p:cNvSpPr/>
          <p:nvPr/>
        </p:nvSpPr>
        <p:spPr bwMode="auto">
          <a:xfrm rot="20016816">
            <a:off x="7473820" y="4843741"/>
            <a:ext cx="1287430" cy="1179278"/>
          </a:xfrm>
          <a:custGeom>
            <a:avLst/>
            <a:gdLst>
              <a:gd name="T0" fmla="*/ 375 w 375"/>
              <a:gd name="T1" fmla="*/ 268 h 343"/>
              <a:gd name="T2" fmla="*/ 307 w 375"/>
              <a:gd name="T3" fmla="*/ 343 h 343"/>
              <a:gd name="T4" fmla="*/ 69 w 375"/>
              <a:gd name="T5" fmla="*/ 343 h 343"/>
              <a:gd name="T6" fmla="*/ 0 w 375"/>
              <a:gd name="T7" fmla="*/ 268 h 343"/>
              <a:gd name="T8" fmla="*/ 0 w 375"/>
              <a:gd name="T9" fmla="*/ 75 h 343"/>
              <a:gd name="T10" fmla="*/ 69 w 375"/>
              <a:gd name="T11" fmla="*/ 0 h 343"/>
              <a:gd name="T12" fmla="*/ 307 w 375"/>
              <a:gd name="T13" fmla="*/ 0 h 343"/>
              <a:gd name="T14" fmla="*/ 375 w 375"/>
              <a:gd name="T15" fmla="*/ 75 h 343"/>
              <a:gd name="T16" fmla="*/ 375 w 375"/>
              <a:gd name="T17" fmla="*/ 268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5" h="343">
                <a:moveTo>
                  <a:pt x="375" y="268"/>
                </a:moveTo>
                <a:cubicBezTo>
                  <a:pt x="375" y="310"/>
                  <a:pt x="345" y="343"/>
                  <a:pt x="307" y="343"/>
                </a:cubicBezTo>
                <a:cubicBezTo>
                  <a:pt x="69" y="343"/>
                  <a:pt x="69" y="343"/>
                  <a:pt x="69" y="343"/>
                </a:cubicBezTo>
                <a:cubicBezTo>
                  <a:pt x="31" y="343"/>
                  <a:pt x="0" y="310"/>
                  <a:pt x="0" y="268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33"/>
                  <a:pt x="31" y="0"/>
                  <a:pt x="69" y="0"/>
                </a:cubicBezTo>
                <a:cubicBezTo>
                  <a:pt x="307" y="0"/>
                  <a:pt x="307" y="0"/>
                  <a:pt x="307" y="0"/>
                </a:cubicBezTo>
                <a:cubicBezTo>
                  <a:pt x="345" y="0"/>
                  <a:pt x="375" y="33"/>
                  <a:pt x="375" y="75"/>
                </a:cubicBezTo>
                <a:lnTo>
                  <a:pt x="375" y="268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7" name="Freeform 57"/>
          <p:cNvSpPr/>
          <p:nvPr/>
        </p:nvSpPr>
        <p:spPr bwMode="auto">
          <a:xfrm rot="20016816">
            <a:off x="6887336" y="1852312"/>
            <a:ext cx="4554881" cy="3348565"/>
          </a:xfrm>
          <a:custGeom>
            <a:avLst/>
            <a:gdLst>
              <a:gd name="T0" fmla="*/ 1266 w 1326"/>
              <a:gd name="T1" fmla="*/ 0 h 974"/>
              <a:gd name="T2" fmla="*/ 60 w 1326"/>
              <a:gd name="T3" fmla="*/ 0 h 974"/>
              <a:gd name="T4" fmla="*/ 0 w 1326"/>
              <a:gd name="T5" fmla="*/ 62 h 974"/>
              <a:gd name="T6" fmla="*/ 0 w 1326"/>
              <a:gd name="T7" fmla="*/ 912 h 974"/>
              <a:gd name="T8" fmla="*/ 60 w 1326"/>
              <a:gd name="T9" fmla="*/ 974 h 974"/>
              <a:gd name="T10" fmla="*/ 1266 w 1326"/>
              <a:gd name="T11" fmla="*/ 974 h 974"/>
              <a:gd name="T12" fmla="*/ 1326 w 1326"/>
              <a:gd name="T13" fmla="*/ 912 h 974"/>
              <a:gd name="T14" fmla="*/ 1326 w 1326"/>
              <a:gd name="T15" fmla="*/ 62 h 974"/>
              <a:gd name="T16" fmla="*/ 1266 w 1326"/>
              <a:gd name="T17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6" h="974">
                <a:moveTo>
                  <a:pt x="1266" y="0"/>
                </a:move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8"/>
                  <a:pt x="0" y="62"/>
                </a:cubicBezTo>
                <a:cubicBezTo>
                  <a:pt x="0" y="912"/>
                  <a:pt x="0" y="912"/>
                  <a:pt x="0" y="912"/>
                </a:cubicBezTo>
                <a:cubicBezTo>
                  <a:pt x="0" y="946"/>
                  <a:pt x="27" y="974"/>
                  <a:pt x="60" y="974"/>
                </a:cubicBezTo>
                <a:cubicBezTo>
                  <a:pt x="1266" y="974"/>
                  <a:pt x="1266" y="974"/>
                  <a:pt x="1266" y="974"/>
                </a:cubicBezTo>
                <a:cubicBezTo>
                  <a:pt x="1300" y="974"/>
                  <a:pt x="1326" y="946"/>
                  <a:pt x="1326" y="912"/>
                </a:cubicBezTo>
                <a:cubicBezTo>
                  <a:pt x="1326" y="62"/>
                  <a:pt x="1326" y="62"/>
                  <a:pt x="1326" y="62"/>
                </a:cubicBezTo>
                <a:cubicBezTo>
                  <a:pt x="1326" y="28"/>
                  <a:pt x="1300" y="0"/>
                  <a:pt x="1266" y="0"/>
                </a:cubicBezTo>
                <a:close/>
              </a:path>
            </a:pathLst>
          </a:custGeom>
          <a:solidFill>
            <a:srgbClr val="43576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" name="Oval 60"/>
          <p:cNvSpPr>
            <a:spLocks noChangeArrowheads="1"/>
          </p:cNvSpPr>
          <p:nvPr/>
        </p:nvSpPr>
        <p:spPr bwMode="auto">
          <a:xfrm rot="20016816">
            <a:off x="7376852" y="4526358"/>
            <a:ext cx="91514" cy="93594"/>
          </a:xfrm>
          <a:prstGeom prst="ellipse">
            <a:avLst/>
          </a:prstGeom>
          <a:solidFill>
            <a:srgbClr val="F0EE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9" name="Oval 61"/>
          <p:cNvSpPr>
            <a:spLocks noChangeArrowheads="1"/>
          </p:cNvSpPr>
          <p:nvPr/>
        </p:nvSpPr>
        <p:spPr bwMode="auto">
          <a:xfrm rot="20016816">
            <a:off x="7244673" y="4257845"/>
            <a:ext cx="91514" cy="97754"/>
          </a:xfrm>
          <a:prstGeom prst="ellipse">
            <a:avLst/>
          </a:prstGeom>
          <a:solidFill>
            <a:srgbClr val="F0EE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0" name="Rectangle 63"/>
          <p:cNvSpPr>
            <a:spLocks noChangeArrowheads="1"/>
          </p:cNvSpPr>
          <p:nvPr/>
        </p:nvSpPr>
        <p:spPr bwMode="auto">
          <a:xfrm rot="20016816">
            <a:off x="7416475" y="2045525"/>
            <a:ext cx="3749978" cy="2841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1" name="Freeform 64"/>
          <p:cNvSpPr/>
          <p:nvPr/>
        </p:nvSpPr>
        <p:spPr bwMode="auto">
          <a:xfrm rot="20016816">
            <a:off x="7416475" y="2045525"/>
            <a:ext cx="3749978" cy="2841081"/>
          </a:xfrm>
          <a:custGeom>
            <a:avLst/>
            <a:gdLst>
              <a:gd name="T0" fmla="*/ 1803 w 1803"/>
              <a:gd name="T1" fmla="*/ 0 h 1366"/>
              <a:gd name="T2" fmla="*/ 1803 w 1803"/>
              <a:gd name="T3" fmla="*/ 1366 h 1366"/>
              <a:gd name="T4" fmla="*/ 0 w 1803"/>
              <a:gd name="T5" fmla="*/ 1366 h 1366"/>
              <a:gd name="T6" fmla="*/ 1803 w 1803"/>
              <a:gd name="T7" fmla="*/ 0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03" h="1366">
                <a:moveTo>
                  <a:pt x="1803" y="0"/>
                </a:moveTo>
                <a:lnTo>
                  <a:pt x="1803" y="1366"/>
                </a:lnTo>
                <a:lnTo>
                  <a:pt x="0" y="1366"/>
                </a:lnTo>
                <a:lnTo>
                  <a:pt x="18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3" name="Rectangle 49"/>
          <p:cNvSpPr>
            <a:spLocks noChangeArrowheads="1"/>
          </p:cNvSpPr>
          <p:nvPr/>
        </p:nvSpPr>
        <p:spPr bwMode="auto">
          <a:xfrm rot="20016816">
            <a:off x="8008714" y="5856757"/>
            <a:ext cx="867300" cy="809064"/>
          </a:xfrm>
          <a:prstGeom prst="rect">
            <a:avLst/>
          </a:prstGeom>
          <a:solidFill>
            <a:srgbClr val="EBC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4" name="Freeform 51"/>
          <p:cNvSpPr/>
          <p:nvPr/>
        </p:nvSpPr>
        <p:spPr bwMode="auto">
          <a:xfrm rot="20016816">
            <a:off x="7369150" y="5038672"/>
            <a:ext cx="561561" cy="1220875"/>
          </a:xfrm>
          <a:custGeom>
            <a:avLst/>
            <a:gdLst>
              <a:gd name="T0" fmla="*/ 62 w 163"/>
              <a:gd name="T1" fmla="*/ 0 h 355"/>
              <a:gd name="T2" fmla="*/ 1 w 163"/>
              <a:gd name="T3" fmla="*/ 64 h 355"/>
              <a:gd name="T4" fmla="*/ 9 w 163"/>
              <a:gd name="T5" fmla="*/ 290 h 355"/>
              <a:gd name="T6" fmla="*/ 74 w 163"/>
              <a:gd name="T7" fmla="*/ 355 h 355"/>
              <a:gd name="T8" fmla="*/ 101 w 163"/>
              <a:gd name="T9" fmla="*/ 355 h 355"/>
              <a:gd name="T10" fmla="*/ 162 w 163"/>
              <a:gd name="T11" fmla="*/ 291 h 355"/>
              <a:gd name="T12" fmla="*/ 154 w 163"/>
              <a:gd name="T13" fmla="*/ 65 h 355"/>
              <a:gd name="T14" fmla="*/ 89 w 163"/>
              <a:gd name="T15" fmla="*/ 0 h 355"/>
              <a:gd name="T16" fmla="*/ 62 w 163"/>
              <a:gd name="T17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3" h="355">
                <a:moveTo>
                  <a:pt x="62" y="0"/>
                </a:moveTo>
                <a:cubicBezTo>
                  <a:pt x="28" y="0"/>
                  <a:pt x="0" y="28"/>
                  <a:pt x="1" y="64"/>
                </a:cubicBezTo>
                <a:cubicBezTo>
                  <a:pt x="9" y="290"/>
                  <a:pt x="9" y="290"/>
                  <a:pt x="9" y="290"/>
                </a:cubicBezTo>
                <a:cubicBezTo>
                  <a:pt x="10" y="325"/>
                  <a:pt x="39" y="355"/>
                  <a:pt x="74" y="355"/>
                </a:cubicBezTo>
                <a:cubicBezTo>
                  <a:pt x="101" y="355"/>
                  <a:pt x="101" y="355"/>
                  <a:pt x="101" y="355"/>
                </a:cubicBezTo>
                <a:cubicBezTo>
                  <a:pt x="136" y="355"/>
                  <a:pt x="163" y="327"/>
                  <a:pt x="162" y="291"/>
                </a:cubicBezTo>
                <a:cubicBezTo>
                  <a:pt x="154" y="65"/>
                  <a:pt x="154" y="65"/>
                  <a:pt x="154" y="65"/>
                </a:cubicBezTo>
                <a:cubicBezTo>
                  <a:pt x="153" y="30"/>
                  <a:pt x="124" y="1"/>
                  <a:pt x="89" y="0"/>
                </a:cubicBezTo>
                <a:lnTo>
                  <a:pt x="62" y="0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5" name="Rectangle 52"/>
          <p:cNvSpPr>
            <a:spLocks noChangeArrowheads="1"/>
          </p:cNvSpPr>
          <p:nvPr/>
        </p:nvSpPr>
        <p:spPr bwMode="auto">
          <a:xfrm rot="20016816">
            <a:off x="7899523" y="6051175"/>
            <a:ext cx="1079445" cy="332777"/>
          </a:xfrm>
          <a:prstGeom prst="rect">
            <a:avLst/>
          </a:prstGeom>
          <a:solidFill>
            <a:srgbClr val="FEFA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6" name="Rectangle 53"/>
          <p:cNvSpPr>
            <a:spLocks noChangeArrowheads="1"/>
          </p:cNvSpPr>
          <p:nvPr/>
        </p:nvSpPr>
        <p:spPr bwMode="auto">
          <a:xfrm rot="20016816">
            <a:off x="8394372" y="5935171"/>
            <a:ext cx="557401" cy="332777"/>
          </a:xfrm>
          <a:prstGeom prst="rect">
            <a:avLst/>
          </a:prstGeom>
          <a:solidFill>
            <a:srgbClr val="BFB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0" name="任意多边形 189"/>
          <p:cNvSpPr>
            <a:spLocks noChangeArrowheads="1"/>
          </p:cNvSpPr>
          <p:nvPr/>
        </p:nvSpPr>
        <p:spPr bwMode="auto">
          <a:xfrm rot="20016816">
            <a:off x="8037026" y="6323439"/>
            <a:ext cx="1316548" cy="811143"/>
          </a:xfrm>
          <a:custGeom>
            <a:avLst/>
            <a:gdLst>
              <a:gd name="connsiteX0" fmla="*/ 1316548 w 1316548"/>
              <a:gd name="connsiteY0" fmla="*/ 0 h 811143"/>
              <a:gd name="connsiteX1" fmla="*/ 1316548 w 1316548"/>
              <a:gd name="connsiteY1" fmla="*/ 811143 h 811143"/>
              <a:gd name="connsiteX2" fmla="*/ 1168005 w 1316548"/>
              <a:gd name="connsiteY2" fmla="*/ 811143 h 811143"/>
              <a:gd name="connsiteX3" fmla="*/ 0 w 1316548"/>
              <a:gd name="connsiteY3" fmla="*/ 231685 h 811143"/>
              <a:gd name="connsiteX4" fmla="*/ 0 w 1316548"/>
              <a:gd name="connsiteY4" fmla="*/ 0 h 81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548" h="811143">
                <a:moveTo>
                  <a:pt x="1316548" y="0"/>
                </a:moveTo>
                <a:lnTo>
                  <a:pt x="1316548" y="811143"/>
                </a:lnTo>
                <a:lnTo>
                  <a:pt x="1168005" y="811143"/>
                </a:lnTo>
                <a:lnTo>
                  <a:pt x="0" y="231685"/>
                </a:lnTo>
                <a:lnTo>
                  <a:pt x="0" y="0"/>
                </a:lnTo>
                <a:close/>
              </a:path>
            </a:pathLst>
          </a:custGeom>
          <a:solidFill>
            <a:srgbClr val="473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92" name="任意多边形 191"/>
          <p:cNvSpPr>
            <a:spLocks noChangeArrowheads="1"/>
          </p:cNvSpPr>
          <p:nvPr/>
        </p:nvSpPr>
        <p:spPr bwMode="auto">
          <a:xfrm rot="20016816">
            <a:off x="8642280" y="6181554"/>
            <a:ext cx="678033" cy="811143"/>
          </a:xfrm>
          <a:custGeom>
            <a:avLst/>
            <a:gdLst>
              <a:gd name="connsiteX0" fmla="*/ 678032 w 678033"/>
              <a:gd name="connsiteY0" fmla="*/ 0 h 811143"/>
              <a:gd name="connsiteX1" fmla="*/ 678033 w 678033"/>
              <a:gd name="connsiteY1" fmla="*/ 811143 h 811143"/>
              <a:gd name="connsiteX2" fmla="*/ 529491 w 678033"/>
              <a:gd name="connsiteY2" fmla="*/ 811143 h 811143"/>
              <a:gd name="connsiteX3" fmla="*/ 0 w 678033"/>
              <a:gd name="connsiteY3" fmla="*/ 548458 h 811143"/>
              <a:gd name="connsiteX4" fmla="*/ 0 w 678033"/>
              <a:gd name="connsiteY4" fmla="*/ 0 h 81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033" h="811143">
                <a:moveTo>
                  <a:pt x="678032" y="0"/>
                </a:moveTo>
                <a:lnTo>
                  <a:pt x="678033" y="811143"/>
                </a:lnTo>
                <a:lnTo>
                  <a:pt x="529491" y="811143"/>
                </a:lnTo>
                <a:lnTo>
                  <a:pt x="0" y="548458"/>
                </a:lnTo>
                <a:lnTo>
                  <a:pt x="0" y="0"/>
                </a:lnTo>
                <a:close/>
              </a:path>
            </a:pathLst>
          </a:custGeom>
          <a:solidFill>
            <a:srgbClr val="352F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39" name="Oval 56"/>
          <p:cNvSpPr>
            <a:spLocks noChangeArrowheads="1"/>
          </p:cNvSpPr>
          <p:nvPr/>
        </p:nvSpPr>
        <p:spPr bwMode="auto">
          <a:xfrm rot="20016816">
            <a:off x="8699891" y="5954903"/>
            <a:ext cx="199666" cy="195506"/>
          </a:xfrm>
          <a:prstGeom prst="ellipse">
            <a:avLst/>
          </a:prstGeom>
          <a:solidFill>
            <a:srgbClr val="F9E5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Oval 58"/>
          <p:cNvSpPr>
            <a:spLocks noChangeArrowheads="1"/>
          </p:cNvSpPr>
          <p:nvPr/>
        </p:nvSpPr>
        <p:spPr bwMode="auto">
          <a:xfrm rot="20016816">
            <a:off x="7641212" y="5059225"/>
            <a:ext cx="91514" cy="93594"/>
          </a:xfrm>
          <a:prstGeom prst="ellipse">
            <a:avLst/>
          </a:prstGeom>
          <a:solidFill>
            <a:srgbClr val="F0EE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1" name="Oval 59"/>
          <p:cNvSpPr>
            <a:spLocks noChangeArrowheads="1"/>
          </p:cNvSpPr>
          <p:nvPr/>
        </p:nvSpPr>
        <p:spPr bwMode="auto">
          <a:xfrm rot="20016816">
            <a:off x="7508570" y="4790820"/>
            <a:ext cx="91514" cy="95673"/>
          </a:xfrm>
          <a:prstGeom prst="ellipse">
            <a:avLst/>
          </a:prstGeom>
          <a:solidFill>
            <a:srgbClr val="F0EE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88"/>
          <p:cNvSpPr/>
          <p:nvPr/>
        </p:nvSpPr>
        <p:spPr bwMode="auto">
          <a:xfrm rot="20016816">
            <a:off x="7124941" y="4937289"/>
            <a:ext cx="775786" cy="463808"/>
          </a:xfrm>
          <a:custGeom>
            <a:avLst/>
            <a:gdLst>
              <a:gd name="T0" fmla="*/ 8 w 226"/>
              <a:gd name="T1" fmla="*/ 100 h 135"/>
              <a:gd name="T2" fmla="*/ 56 w 226"/>
              <a:gd name="T3" fmla="*/ 130 h 135"/>
              <a:gd name="T4" fmla="*/ 191 w 226"/>
              <a:gd name="T5" fmla="*/ 99 h 135"/>
              <a:gd name="T6" fmla="*/ 221 w 226"/>
              <a:gd name="T7" fmla="*/ 51 h 135"/>
              <a:gd name="T8" fmla="*/ 217 w 226"/>
              <a:gd name="T9" fmla="*/ 35 h 135"/>
              <a:gd name="T10" fmla="*/ 169 w 226"/>
              <a:gd name="T11" fmla="*/ 5 h 135"/>
              <a:gd name="T12" fmla="*/ 34 w 226"/>
              <a:gd name="T13" fmla="*/ 36 h 135"/>
              <a:gd name="T14" fmla="*/ 4 w 226"/>
              <a:gd name="T15" fmla="*/ 84 h 135"/>
              <a:gd name="T16" fmla="*/ 8 w 226"/>
              <a:gd name="T17" fmla="*/ 10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135">
                <a:moveTo>
                  <a:pt x="8" y="100"/>
                </a:moveTo>
                <a:cubicBezTo>
                  <a:pt x="13" y="122"/>
                  <a:pt x="34" y="135"/>
                  <a:pt x="56" y="130"/>
                </a:cubicBezTo>
                <a:cubicBezTo>
                  <a:pt x="191" y="99"/>
                  <a:pt x="191" y="99"/>
                  <a:pt x="191" y="99"/>
                </a:cubicBezTo>
                <a:cubicBezTo>
                  <a:pt x="212" y="94"/>
                  <a:pt x="226" y="73"/>
                  <a:pt x="221" y="51"/>
                </a:cubicBezTo>
                <a:cubicBezTo>
                  <a:pt x="217" y="35"/>
                  <a:pt x="217" y="35"/>
                  <a:pt x="217" y="35"/>
                </a:cubicBezTo>
                <a:cubicBezTo>
                  <a:pt x="212" y="14"/>
                  <a:pt x="191" y="0"/>
                  <a:pt x="169" y="5"/>
                </a:cubicBezTo>
                <a:cubicBezTo>
                  <a:pt x="34" y="36"/>
                  <a:pt x="34" y="36"/>
                  <a:pt x="34" y="36"/>
                </a:cubicBezTo>
                <a:cubicBezTo>
                  <a:pt x="13" y="41"/>
                  <a:pt x="0" y="63"/>
                  <a:pt x="4" y="84"/>
                </a:cubicBezTo>
                <a:lnTo>
                  <a:pt x="8" y="100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3" name="Freeform 89"/>
          <p:cNvSpPr/>
          <p:nvPr/>
        </p:nvSpPr>
        <p:spPr bwMode="auto">
          <a:xfrm rot="20016816">
            <a:off x="7518640" y="4902327"/>
            <a:ext cx="284941" cy="289100"/>
          </a:xfrm>
          <a:custGeom>
            <a:avLst/>
            <a:gdLst>
              <a:gd name="T0" fmla="*/ 7 w 83"/>
              <a:gd name="T1" fmla="*/ 57 h 84"/>
              <a:gd name="T2" fmla="*/ 44 w 83"/>
              <a:gd name="T3" fmla="*/ 80 h 84"/>
              <a:gd name="T4" fmla="*/ 55 w 83"/>
              <a:gd name="T5" fmla="*/ 77 h 84"/>
              <a:gd name="T6" fmla="*/ 79 w 83"/>
              <a:gd name="T7" fmla="*/ 40 h 84"/>
              <a:gd name="T8" fmla="*/ 76 w 83"/>
              <a:gd name="T9" fmla="*/ 27 h 84"/>
              <a:gd name="T10" fmla="*/ 39 w 83"/>
              <a:gd name="T11" fmla="*/ 4 h 84"/>
              <a:gd name="T12" fmla="*/ 27 w 83"/>
              <a:gd name="T13" fmla="*/ 7 h 84"/>
              <a:gd name="T14" fmla="*/ 4 w 83"/>
              <a:gd name="T15" fmla="*/ 44 h 84"/>
              <a:gd name="T16" fmla="*/ 7 w 83"/>
              <a:gd name="T17" fmla="*/ 57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" h="84">
                <a:moveTo>
                  <a:pt x="7" y="57"/>
                </a:moveTo>
                <a:cubicBezTo>
                  <a:pt x="11" y="73"/>
                  <a:pt x="27" y="84"/>
                  <a:pt x="44" y="80"/>
                </a:cubicBezTo>
                <a:cubicBezTo>
                  <a:pt x="55" y="77"/>
                  <a:pt x="55" y="77"/>
                  <a:pt x="55" y="77"/>
                </a:cubicBezTo>
                <a:cubicBezTo>
                  <a:pt x="72" y="73"/>
                  <a:pt x="83" y="57"/>
                  <a:pt x="79" y="40"/>
                </a:cubicBezTo>
                <a:cubicBezTo>
                  <a:pt x="76" y="27"/>
                  <a:pt x="76" y="27"/>
                  <a:pt x="76" y="27"/>
                </a:cubicBezTo>
                <a:cubicBezTo>
                  <a:pt x="72" y="11"/>
                  <a:pt x="55" y="0"/>
                  <a:pt x="39" y="4"/>
                </a:cubicBezTo>
                <a:cubicBezTo>
                  <a:pt x="27" y="7"/>
                  <a:pt x="27" y="7"/>
                  <a:pt x="27" y="7"/>
                </a:cubicBezTo>
                <a:cubicBezTo>
                  <a:pt x="10" y="11"/>
                  <a:pt x="0" y="27"/>
                  <a:pt x="4" y="44"/>
                </a:cubicBezTo>
                <a:lnTo>
                  <a:pt x="7" y="57"/>
                </a:lnTo>
                <a:close/>
              </a:path>
            </a:pathLst>
          </a:custGeom>
          <a:solidFill>
            <a:srgbClr val="F0EE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4" name="图片 143"/>
          <p:cNvPicPr>
            <a:picLocks noChangeAspect="1"/>
          </p:cNvPicPr>
          <p:nvPr/>
        </p:nvPicPr>
        <p:blipFill rotWithShape="1">
          <a:blip r:embed="rId3"/>
          <a:srcRect r="38601"/>
          <a:stretch>
            <a:fillRect/>
          </a:stretch>
        </p:blipFill>
        <p:spPr>
          <a:xfrm rot="20015684">
            <a:off x="7852026" y="3927823"/>
            <a:ext cx="3773208" cy="853514"/>
          </a:xfrm>
          <a:prstGeom prst="rect">
            <a:avLst/>
          </a:prstGeom>
        </p:spPr>
      </p:pic>
      <p:pic>
        <p:nvPicPr>
          <p:cNvPr id="145" name="图片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34" y="1727340"/>
            <a:ext cx="1423309" cy="1423309"/>
          </a:xfrm>
          <a:prstGeom prst="rect">
            <a:avLst/>
          </a:prstGeom>
        </p:spPr>
      </p:pic>
      <p:sp>
        <p:nvSpPr>
          <p:cNvPr id="147" name="Freeform 72"/>
          <p:cNvSpPr/>
          <p:nvPr/>
        </p:nvSpPr>
        <p:spPr bwMode="auto">
          <a:xfrm rot="20016816">
            <a:off x="10410875" y="3417582"/>
            <a:ext cx="630196" cy="890024"/>
          </a:xfrm>
          <a:custGeom>
            <a:avLst/>
            <a:gdLst>
              <a:gd name="T0" fmla="*/ 42 w 183"/>
              <a:gd name="T1" fmla="*/ 11 h 230"/>
              <a:gd name="T2" fmla="*/ 99 w 183"/>
              <a:gd name="T3" fmla="*/ 27 h 230"/>
              <a:gd name="T4" fmla="*/ 172 w 183"/>
              <a:gd name="T5" fmla="*/ 153 h 230"/>
              <a:gd name="T6" fmla="*/ 156 w 183"/>
              <a:gd name="T7" fmla="*/ 210 h 230"/>
              <a:gd name="T8" fmla="*/ 141 w 183"/>
              <a:gd name="T9" fmla="*/ 218 h 230"/>
              <a:gd name="T10" fmla="*/ 84 w 183"/>
              <a:gd name="T11" fmla="*/ 203 h 230"/>
              <a:gd name="T12" fmla="*/ 11 w 183"/>
              <a:gd name="T13" fmla="*/ 77 h 230"/>
              <a:gd name="T14" fmla="*/ 27 w 183"/>
              <a:gd name="T15" fmla="*/ 20 h 230"/>
              <a:gd name="T16" fmla="*/ 42 w 183"/>
              <a:gd name="T17" fmla="*/ 11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230">
                <a:moveTo>
                  <a:pt x="42" y="11"/>
                </a:moveTo>
                <a:cubicBezTo>
                  <a:pt x="62" y="0"/>
                  <a:pt x="87" y="7"/>
                  <a:pt x="99" y="27"/>
                </a:cubicBezTo>
                <a:cubicBezTo>
                  <a:pt x="172" y="153"/>
                  <a:pt x="172" y="153"/>
                  <a:pt x="172" y="153"/>
                </a:cubicBezTo>
                <a:cubicBezTo>
                  <a:pt x="183" y="173"/>
                  <a:pt x="176" y="198"/>
                  <a:pt x="156" y="210"/>
                </a:cubicBezTo>
                <a:cubicBezTo>
                  <a:pt x="141" y="218"/>
                  <a:pt x="141" y="218"/>
                  <a:pt x="141" y="218"/>
                </a:cubicBezTo>
                <a:cubicBezTo>
                  <a:pt x="121" y="230"/>
                  <a:pt x="96" y="223"/>
                  <a:pt x="84" y="203"/>
                </a:cubicBezTo>
                <a:cubicBezTo>
                  <a:pt x="11" y="77"/>
                  <a:pt x="11" y="77"/>
                  <a:pt x="11" y="77"/>
                </a:cubicBezTo>
                <a:cubicBezTo>
                  <a:pt x="0" y="57"/>
                  <a:pt x="7" y="31"/>
                  <a:pt x="27" y="20"/>
                </a:cubicBezTo>
                <a:lnTo>
                  <a:pt x="42" y="11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8" name="Freeform 73"/>
          <p:cNvSpPr/>
          <p:nvPr/>
        </p:nvSpPr>
        <p:spPr bwMode="auto">
          <a:xfrm rot="20016816">
            <a:off x="10401538" y="3421145"/>
            <a:ext cx="615637" cy="791653"/>
          </a:xfrm>
          <a:custGeom>
            <a:avLst/>
            <a:gdLst>
              <a:gd name="T0" fmla="*/ 4 w 179"/>
              <a:gd name="T1" fmla="*/ 66 h 205"/>
              <a:gd name="T2" fmla="*/ 9 w 179"/>
              <a:gd name="T3" fmla="*/ 64 h 205"/>
              <a:gd name="T4" fmla="*/ 122 w 179"/>
              <a:gd name="T5" fmla="*/ 69 h 205"/>
              <a:gd name="T6" fmla="*/ 160 w 179"/>
              <a:gd name="T7" fmla="*/ 205 h 205"/>
              <a:gd name="T8" fmla="*/ 169 w 179"/>
              <a:gd name="T9" fmla="*/ 153 h 205"/>
              <a:gd name="T10" fmla="*/ 96 w 179"/>
              <a:gd name="T11" fmla="*/ 27 h 205"/>
              <a:gd name="T12" fmla="*/ 39 w 179"/>
              <a:gd name="T13" fmla="*/ 11 h 205"/>
              <a:gd name="T14" fmla="*/ 24 w 179"/>
              <a:gd name="T15" fmla="*/ 20 h 205"/>
              <a:gd name="T16" fmla="*/ 4 w 179"/>
              <a:gd name="T17" fmla="*/ 6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9" h="205">
                <a:moveTo>
                  <a:pt x="4" y="66"/>
                </a:moveTo>
                <a:cubicBezTo>
                  <a:pt x="9" y="64"/>
                  <a:pt x="9" y="64"/>
                  <a:pt x="9" y="64"/>
                </a:cubicBezTo>
                <a:cubicBezTo>
                  <a:pt x="38" y="47"/>
                  <a:pt x="105" y="40"/>
                  <a:pt x="122" y="69"/>
                </a:cubicBezTo>
                <a:cubicBezTo>
                  <a:pt x="160" y="205"/>
                  <a:pt x="160" y="205"/>
                  <a:pt x="160" y="205"/>
                </a:cubicBezTo>
                <a:cubicBezTo>
                  <a:pt x="175" y="192"/>
                  <a:pt x="179" y="170"/>
                  <a:pt x="169" y="153"/>
                </a:cubicBezTo>
                <a:cubicBezTo>
                  <a:pt x="96" y="27"/>
                  <a:pt x="96" y="27"/>
                  <a:pt x="96" y="27"/>
                </a:cubicBezTo>
                <a:cubicBezTo>
                  <a:pt x="84" y="7"/>
                  <a:pt x="59" y="0"/>
                  <a:pt x="39" y="11"/>
                </a:cubicBezTo>
                <a:cubicBezTo>
                  <a:pt x="24" y="20"/>
                  <a:pt x="24" y="20"/>
                  <a:pt x="24" y="20"/>
                </a:cubicBezTo>
                <a:cubicBezTo>
                  <a:pt x="7" y="30"/>
                  <a:pt x="0" y="49"/>
                  <a:pt x="4" y="66"/>
                </a:cubicBezTo>
                <a:close/>
              </a:path>
            </a:pathLst>
          </a:custGeom>
          <a:solidFill>
            <a:srgbClr val="EBC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9" name="Freeform 74"/>
          <p:cNvSpPr/>
          <p:nvPr/>
        </p:nvSpPr>
        <p:spPr bwMode="auto">
          <a:xfrm rot="20016816">
            <a:off x="10601418" y="3088583"/>
            <a:ext cx="632276" cy="894708"/>
          </a:xfrm>
          <a:custGeom>
            <a:avLst/>
            <a:gdLst>
              <a:gd name="T0" fmla="*/ 42 w 184"/>
              <a:gd name="T1" fmla="*/ 12 h 231"/>
              <a:gd name="T2" fmla="*/ 99 w 184"/>
              <a:gd name="T3" fmla="*/ 27 h 231"/>
              <a:gd name="T4" fmla="*/ 172 w 184"/>
              <a:gd name="T5" fmla="*/ 153 h 231"/>
              <a:gd name="T6" fmla="*/ 157 w 184"/>
              <a:gd name="T7" fmla="*/ 210 h 231"/>
              <a:gd name="T8" fmla="*/ 142 w 184"/>
              <a:gd name="T9" fmla="*/ 219 h 231"/>
              <a:gd name="T10" fmla="*/ 85 w 184"/>
              <a:gd name="T11" fmla="*/ 204 h 231"/>
              <a:gd name="T12" fmla="*/ 12 w 184"/>
              <a:gd name="T13" fmla="*/ 78 h 231"/>
              <a:gd name="T14" fmla="*/ 27 w 184"/>
              <a:gd name="T15" fmla="*/ 20 h 231"/>
              <a:gd name="T16" fmla="*/ 42 w 184"/>
              <a:gd name="T17" fmla="*/ 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4" h="231">
                <a:moveTo>
                  <a:pt x="42" y="12"/>
                </a:moveTo>
                <a:cubicBezTo>
                  <a:pt x="62" y="0"/>
                  <a:pt x="88" y="7"/>
                  <a:pt x="99" y="27"/>
                </a:cubicBezTo>
                <a:cubicBezTo>
                  <a:pt x="172" y="153"/>
                  <a:pt x="172" y="153"/>
                  <a:pt x="172" y="153"/>
                </a:cubicBezTo>
                <a:cubicBezTo>
                  <a:pt x="184" y="173"/>
                  <a:pt x="177" y="199"/>
                  <a:pt x="157" y="210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22" y="231"/>
                  <a:pt x="96" y="224"/>
                  <a:pt x="85" y="204"/>
                </a:cubicBezTo>
                <a:cubicBezTo>
                  <a:pt x="12" y="78"/>
                  <a:pt x="12" y="78"/>
                  <a:pt x="12" y="78"/>
                </a:cubicBezTo>
                <a:cubicBezTo>
                  <a:pt x="0" y="58"/>
                  <a:pt x="7" y="32"/>
                  <a:pt x="27" y="20"/>
                </a:cubicBezTo>
                <a:lnTo>
                  <a:pt x="42" y="12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0" name="Freeform 75"/>
          <p:cNvSpPr/>
          <p:nvPr/>
        </p:nvSpPr>
        <p:spPr bwMode="auto">
          <a:xfrm rot="20016816">
            <a:off x="10591728" y="3092789"/>
            <a:ext cx="615637" cy="793995"/>
          </a:xfrm>
          <a:custGeom>
            <a:avLst/>
            <a:gdLst>
              <a:gd name="T0" fmla="*/ 5 w 179"/>
              <a:gd name="T1" fmla="*/ 67 h 205"/>
              <a:gd name="T2" fmla="*/ 9 w 179"/>
              <a:gd name="T3" fmla="*/ 64 h 205"/>
              <a:gd name="T4" fmla="*/ 121 w 179"/>
              <a:gd name="T5" fmla="*/ 70 h 205"/>
              <a:gd name="T6" fmla="*/ 161 w 179"/>
              <a:gd name="T7" fmla="*/ 205 h 205"/>
              <a:gd name="T8" fmla="*/ 169 w 179"/>
              <a:gd name="T9" fmla="*/ 153 h 205"/>
              <a:gd name="T10" fmla="*/ 96 w 179"/>
              <a:gd name="T11" fmla="*/ 27 h 205"/>
              <a:gd name="T12" fmla="*/ 39 w 179"/>
              <a:gd name="T13" fmla="*/ 12 h 205"/>
              <a:gd name="T14" fmla="*/ 24 w 179"/>
              <a:gd name="T15" fmla="*/ 20 h 205"/>
              <a:gd name="T16" fmla="*/ 5 w 179"/>
              <a:gd name="T17" fmla="*/ 6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9" h="205">
                <a:moveTo>
                  <a:pt x="5" y="67"/>
                </a:moveTo>
                <a:cubicBezTo>
                  <a:pt x="9" y="64"/>
                  <a:pt x="9" y="64"/>
                  <a:pt x="9" y="64"/>
                </a:cubicBezTo>
                <a:cubicBezTo>
                  <a:pt x="38" y="47"/>
                  <a:pt x="104" y="41"/>
                  <a:pt x="121" y="70"/>
                </a:cubicBezTo>
                <a:cubicBezTo>
                  <a:pt x="161" y="205"/>
                  <a:pt x="161" y="205"/>
                  <a:pt x="161" y="205"/>
                </a:cubicBezTo>
                <a:cubicBezTo>
                  <a:pt x="175" y="192"/>
                  <a:pt x="179" y="171"/>
                  <a:pt x="169" y="153"/>
                </a:cubicBezTo>
                <a:cubicBezTo>
                  <a:pt x="96" y="27"/>
                  <a:pt x="96" y="27"/>
                  <a:pt x="96" y="27"/>
                </a:cubicBezTo>
                <a:cubicBezTo>
                  <a:pt x="85" y="7"/>
                  <a:pt x="59" y="0"/>
                  <a:pt x="39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8" y="30"/>
                  <a:pt x="0" y="49"/>
                  <a:pt x="5" y="67"/>
                </a:cubicBezTo>
                <a:close/>
              </a:path>
            </a:pathLst>
          </a:custGeom>
          <a:solidFill>
            <a:srgbClr val="EBC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1" name="Freeform 76"/>
          <p:cNvSpPr/>
          <p:nvPr/>
        </p:nvSpPr>
        <p:spPr bwMode="auto">
          <a:xfrm rot="20016816">
            <a:off x="10793934" y="2761405"/>
            <a:ext cx="632276" cy="894708"/>
          </a:xfrm>
          <a:custGeom>
            <a:avLst/>
            <a:gdLst>
              <a:gd name="T0" fmla="*/ 42 w 184"/>
              <a:gd name="T1" fmla="*/ 12 h 231"/>
              <a:gd name="T2" fmla="*/ 100 w 184"/>
              <a:gd name="T3" fmla="*/ 27 h 231"/>
              <a:gd name="T4" fmla="*/ 172 w 184"/>
              <a:gd name="T5" fmla="*/ 153 h 231"/>
              <a:gd name="T6" fmla="*/ 157 w 184"/>
              <a:gd name="T7" fmla="*/ 210 h 231"/>
              <a:gd name="T8" fmla="*/ 142 w 184"/>
              <a:gd name="T9" fmla="*/ 219 h 231"/>
              <a:gd name="T10" fmla="*/ 85 w 184"/>
              <a:gd name="T11" fmla="*/ 204 h 231"/>
              <a:gd name="T12" fmla="*/ 12 w 184"/>
              <a:gd name="T13" fmla="*/ 78 h 231"/>
              <a:gd name="T14" fmla="*/ 27 w 184"/>
              <a:gd name="T15" fmla="*/ 21 h 231"/>
              <a:gd name="T16" fmla="*/ 42 w 184"/>
              <a:gd name="T17" fmla="*/ 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4" h="231">
                <a:moveTo>
                  <a:pt x="42" y="12"/>
                </a:moveTo>
                <a:cubicBezTo>
                  <a:pt x="62" y="0"/>
                  <a:pt x="88" y="7"/>
                  <a:pt x="100" y="27"/>
                </a:cubicBezTo>
                <a:cubicBezTo>
                  <a:pt x="172" y="153"/>
                  <a:pt x="172" y="153"/>
                  <a:pt x="172" y="153"/>
                </a:cubicBezTo>
                <a:cubicBezTo>
                  <a:pt x="184" y="173"/>
                  <a:pt x="177" y="199"/>
                  <a:pt x="157" y="210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22" y="231"/>
                  <a:pt x="96" y="224"/>
                  <a:pt x="85" y="204"/>
                </a:cubicBezTo>
                <a:cubicBezTo>
                  <a:pt x="12" y="78"/>
                  <a:pt x="12" y="78"/>
                  <a:pt x="12" y="78"/>
                </a:cubicBezTo>
                <a:cubicBezTo>
                  <a:pt x="0" y="58"/>
                  <a:pt x="7" y="32"/>
                  <a:pt x="27" y="21"/>
                </a:cubicBezTo>
                <a:lnTo>
                  <a:pt x="42" y="12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2" name="Freeform 77"/>
          <p:cNvSpPr/>
          <p:nvPr/>
        </p:nvSpPr>
        <p:spPr bwMode="auto">
          <a:xfrm rot="20016816">
            <a:off x="10758362" y="2772443"/>
            <a:ext cx="615637" cy="662834"/>
          </a:xfrm>
          <a:custGeom>
            <a:avLst/>
            <a:gdLst>
              <a:gd name="T0" fmla="*/ 5 w 179"/>
              <a:gd name="T1" fmla="*/ 67 h 171"/>
              <a:gd name="T2" fmla="*/ 10 w 179"/>
              <a:gd name="T3" fmla="*/ 64 h 171"/>
              <a:gd name="T4" fmla="*/ 121 w 179"/>
              <a:gd name="T5" fmla="*/ 70 h 171"/>
              <a:gd name="T6" fmla="*/ 169 w 179"/>
              <a:gd name="T7" fmla="*/ 153 h 171"/>
              <a:gd name="T8" fmla="*/ 97 w 179"/>
              <a:gd name="T9" fmla="*/ 27 h 171"/>
              <a:gd name="T10" fmla="*/ 39 w 179"/>
              <a:gd name="T11" fmla="*/ 12 h 171"/>
              <a:gd name="T12" fmla="*/ 24 w 179"/>
              <a:gd name="T13" fmla="*/ 21 h 171"/>
              <a:gd name="T14" fmla="*/ 5 w 179"/>
              <a:gd name="T15" fmla="*/ 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9" h="171">
                <a:moveTo>
                  <a:pt x="5" y="67"/>
                </a:moveTo>
                <a:cubicBezTo>
                  <a:pt x="10" y="64"/>
                  <a:pt x="10" y="64"/>
                  <a:pt x="10" y="64"/>
                </a:cubicBezTo>
                <a:cubicBezTo>
                  <a:pt x="39" y="48"/>
                  <a:pt x="104" y="41"/>
                  <a:pt x="121" y="70"/>
                </a:cubicBezTo>
                <a:cubicBezTo>
                  <a:pt x="121" y="70"/>
                  <a:pt x="179" y="171"/>
                  <a:pt x="169" y="153"/>
                </a:cubicBezTo>
                <a:cubicBezTo>
                  <a:pt x="97" y="27"/>
                  <a:pt x="97" y="27"/>
                  <a:pt x="97" y="27"/>
                </a:cubicBezTo>
                <a:cubicBezTo>
                  <a:pt x="85" y="7"/>
                  <a:pt x="59" y="0"/>
                  <a:pt x="39" y="12"/>
                </a:cubicBezTo>
                <a:cubicBezTo>
                  <a:pt x="24" y="21"/>
                  <a:pt x="24" y="21"/>
                  <a:pt x="24" y="21"/>
                </a:cubicBezTo>
                <a:cubicBezTo>
                  <a:pt x="8" y="30"/>
                  <a:pt x="0" y="49"/>
                  <a:pt x="5" y="67"/>
                </a:cubicBezTo>
                <a:close/>
              </a:path>
            </a:pathLst>
          </a:custGeom>
          <a:solidFill>
            <a:srgbClr val="EBC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3" name="Freeform 78"/>
          <p:cNvSpPr/>
          <p:nvPr/>
        </p:nvSpPr>
        <p:spPr bwMode="auto">
          <a:xfrm rot="20016816">
            <a:off x="9670085" y="3195415"/>
            <a:ext cx="908897" cy="1407643"/>
          </a:xfrm>
          <a:custGeom>
            <a:avLst/>
            <a:gdLst>
              <a:gd name="T0" fmla="*/ 236 w 265"/>
              <a:gd name="T1" fmla="*/ 342 h 364"/>
              <a:gd name="T2" fmla="*/ 252 w 265"/>
              <a:gd name="T3" fmla="*/ 281 h 364"/>
              <a:gd name="T4" fmla="*/ 107 w 265"/>
              <a:gd name="T5" fmla="*/ 29 h 364"/>
              <a:gd name="T6" fmla="*/ 45 w 265"/>
              <a:gd name="T7" fmla="*/ 12 h 364"/>
              <a:gd name="T8" fmla="*/ 29 w 265"/>
              <a:gd name="T9" fmla="*/ 22 h 364"/>
              <a:gd name="T10" fmla="*/ 13 w 265"/>
              <a:gd name="T11" fmla="*/ 83 h 364"/>
              <a:gd name="T12" fmla="*/ 158 w 265"/>
              <a:gd name="T13" fmla="*/ 335 h 364"/>
              <a:gd name="T14" fmla="*/ 220 w 265"/>
              <a:gd name="T15" fmla="*/ 352 h 364"/>
              <a:gd name="T16" fmla="*/ 236 w 265"/>
              <a:gd name="T17" fmla="*/ 342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5" h="364">
                <a:moveTo>
                  <a:pt x="236" y="342"/>
                </a:moveTo>
                <a:cubicBezTo>
                  <a:pt x="257" y="330"/>
                  <a:pt x="265" y="302"/>
                  <a:pt x="252" y="281"/>
                </a:cubicBezTo>
                <a:cubicBezTo>
                  <a:pt x="107" y="29"/>
                  <a:pt x="107" y="29"/>
                  <a:pt x="107" y="29"/>
                </a:cubicBezTo>
                <a:cubicBezTo>
                  <a:pt x="94" y="7"/>
                  <a:pt x="67" y="0"/>
                  <a:pt x="45" y="12"/>
                </a:cubicBezTo>
                <a:cubicBezTo>
                  <a:pt x="29" y="22"/>
                  <a:pt x="29" y="22"/>
                  <a:pt x="29" y="22"/>
                </a:cubicBezTo>
                <a:cubicBezTo>
                  <a:pt x="8" y="34"/>
                  <a:pt x="0" y="62"/>
                  <a:pt x="13" y="83"/>
                </a:cubicBezTo>
                <a:cubicBezTo>
                  <a:pt x="158" y="335"/>
                  <a:pt x="158" y="335"/>
                  <a:pt x="158" y="335"/>
                </a:cubicBezTo>
                <a:cubicBezTo>
                  <a:pt x="171" y="357"/>
                  <a:pt x="198" y="364"/>
                  <a:pt x="220" y="352"/>
                </a:cubicBezTo>
                <a:lnTo>
                  <a:pt x="236" y="342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4" name="Freeform 79"/>
          <p:cNvSpPr/>
          <p:nvPr/>
        </p:nvSpPr>
        <p:spPr bwMode="auto">
          <a:xfrm rot="20016816">
            <a:off x="9614467" y="3212587"/>
            <a:ext cx="904737" cy="1058660"/>
          </a:xfrm>
          <a:custGeom>
            <a:avLst/>
            <a:gdLst>
              <a:gd name="T0" fmla="*/ 5 w 263"/>
              <a:gd name="T1" fmla="*/ 72 h 274"/>
              <a:gd name="T2" fmla="*/ 10 w 263"/>
              <a:gd name="T3" fmla="*/ 69 h 274"/>
              <a:gd name="T4" fmla="*/ 99 w 263"/>
              <a:gd name="T5" fmla="*/ 93 h 274"/>
              <a:gd name="T6" fmla="*/ 248 w 263"/>
              <a:gd name="T7" fmla="*/ 274 h 274"/>
              <a:gd name="T8" fmla="*/ 220 w 263"/>
              <a:gd name="T9" fmla="*/ 231 h 274"/>
              <a:gd name="T10" fmla="*/ 103 w 263"/>
              <a:gd name="T11" fmla="*/ 29 h 274"/>
              <a:gd name="T12" fmla="*/ 42 w 263"/>
              <a:gd name="T13" fmla="*/ 12 h 274"/>
              <a:gd name="T14" fmla="*/ 26 w 263"/>
              <a:gd name="T15" fmla="*/ 22 h 274"/>
              <a:gd name="T16" fmla="*/ 5 w 263"/>
              <a:gd name="T17" fmla="*/ 72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3" h="274">
                <a:moveTo>
                  <a:pt x="5" y="72"/>
                </a:moveTo>
                <a:cubicBezTo>
                  <a:pt x="10" y="69"/>
                  <a:pt x="10" y="69"/>
                  <a:pt x="10" y="69"/>
                </a:cubicBezTo>
                <a:cubicBezTo>
                  <a:pt x="41" y="51"/>
                  <a:pt x="81" y="61"/>
                  <a:pt x="99" y="93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63" y="260"/>
                  <a:pt x="231" y="250"/>
                  <a:pt x="220" y="231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91" y="7"/>
                  <a:pt x="63" y="0"/>
                  <a:pt x="42" y="12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53"/>
                  <a:pt x="5" y="72"/>
                </a:cubicBezTo>
                <a:close/>
              </a:path>
            </a:pathLst>
          </a:custGeom>
          <a:solidFill>
            <a:srgbClr val="EBC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5" name="Freeform 80"/>
          <p:cNvSpPr/>
          <p:nvPr/>
        </p:nvSpPr>
        <p:spPr bwMode="auto">
          <a:xfrm rot="20016816">
            <a:off x="9578411" y="3426195"/>
            <a:ext cx="343177" cy="384115"/>
          </a:xfrm>
          <a:custGeom>
            <a:avLst/>
            <a:gdLst>
              <a:gd name="T0" fmla="*/ 77 w 100"/>
              <a:gd name="T1" fmla="*/ 82 h 99"/>
              <a:gd name="T2" fmla="*/ 90 w 100"/>
              <a:gd name="T3" fmla="*/ 34 h 99"/>
              <a:gd name="T4" fmla="*/ 84 w 100"/>
              <a:gd name="T5" fmla="*/ 23 h 99"/>
              <a:gd name="T6" fmla="*/ 36 w 100"/>
              <a:gd name="T7" fmla="*/ 10 h 99"/>
              <a:gd name="T8" fmla="*/ 23 w 100"/>
              <a:gd name="T9" fmla="*/ 17 h 99"/>
              <a:gd name="T10" fmla="*/ 10 w 100"/>
              <a:gd name="T11" fmla="*/ 65 h 99"/>
              <a:gd name="T12" fmla="*/ 17 w 100"/>
              <a:gd name="T13" fmla="*/ 77 h 99"/>
              <a:gd name="T14" fmla="*/ 65 w 100"/>
              <a:gd name="T15" fmla="*/ 90 h 99"/>
              <a:gd name="T16" fmla="*/ 77 w 100"/>
              <a:gd name="T17" fmla="*/ 82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0" h="99">
                <a:moveTo>
                  <a:pt x="77" y="82"/>
                </a:moveTo>
                <a:cubicBezTo>
                  <a:pt x="94" y="73"/>
                  <a:pt x="100" y="51"/>
                  <a:pt x="90" y="34"/>
                </a:cubicBezTo>
                <a:cubicBezTo>
                  <a:pt x="84" y="23"/>
                  <a:pt x="84" y="23"/>
                  <a:pt x="84" y="23"/>
                </a:cubicBezTo>
                <a:cubicBezTo>
                  <a:pt x="74" y="6"/>
                  <a:pt x="52" y="0"/>
                  <a:pt x="36" y="10"/>
                </a:cubicBezTo>
                <a:cubicBezTo>
                  <a:pt x="23" y="17"/>
                  <a:pt x="23" y="17"/>
                  <a:pt x="23" y="17"/>
                </a:cubicBezTo>
                <a:cubicBezTo>
                  <a:pt x="6" y="27"/>
                  <a:pt x="0" y="48"/>
                  <a:pt x="10" y="65"/>
                </a:cubicBezTo>
                <a:cubicBezTo>
                  <a:pt x="17" y="77"/>
                  <a:pt x="17" y="77"/>
                  <a:pt x="17" y="77"/>
                </a:cubicBezTo>
                <a:cubicBezTo>
                  <a:pt x="26" y="94"/>
                  <a:pt x="48" y="99"/>
                  <a:pt x="65" y="90"/>
                </a:cubicBezTo>
                <a:lnTo>
                  <a:pt x="77" y="82"/>
                </a:lnTo>
                <a:close/>
              </a:path>
            </a:pathLst>
          </a:custGeom>
          <a:solidFill>
            <a:srgbClr val="F0EE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8" name="任意多边形 187"/>
          <p:cNvSpPr/>
          <p:nvPr/>
        </p:nvSpPr>
        <p:spPr bwMode="auto">
          <a:xfrm rot="20016816">
            <a:off x="11364780" y="3954765"/>
            <a:ext cx="969731" cy="1274139"/>
          </a:xfrm>
          <a:custGeom>
            <a:avLst/>
            <a:gdLst>
              <a:gd name="connsiteX0" fmla="*/ 748749 w 969731"/>
              <a:gd name="connsiteY0" fmla="*/ 0 h 1274139"/>
              <a:gd name="connsiteX1" fmla="*/ 969731 w 969731"/>
              <a:gd name="connsiteY1" fmla="*/ 430069 h 1274139"/>
              <a:gd name="connsiteX2" fmla="*/ 619799 w 969731"/>
              <a:gd name="connsiteY2" fmla="*/ 1135423 h 1274139"/>
              <a:gd name="connsiteX3" fmla="*/ 405571 w 969731"/>
              <a:gd name="connsiteY3" fmla="*/ 1274139 h 1274139"/>
              <a:gd name="connsiteX4" fmla="*/ 0 w 969731"/>
              <a:gd name="connsiteY4" fmla="*/ 484829 h 12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731" h="1274139">
                <a:moveTo>
                  <a:pt x="748749" y="0"/>
                </a:moveTo>
                <a:lnTo>
                  <a:pt x="969731" y="430069"/>
                </a:lnTo>
                <a:lnTo>
                  <a:pt x="619799" y="1135423"/>
                </a:lnTo>
                <a:lnTo>
                  <a:pt x="405571" y="1274139"/>
                </a:lnTo>
                <a:lnTo>
                  <a:pt x="0" y="484829"/>
                </a:lnTo>
                <a:close/>
              </a:path>
            </a:pathLst>
          </a:custGeom>
          <a:solidFill>
            <a:srgbClr val="EBC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57" name="Freeform 82"/>
          <p:cNvSpPr/>
          <p:nvPr/>
        </p:nvSpPr>
        <p:spPr bwMode="auto">
          <a:xfrm rot="20016816">
            <a:off x="10267078" y="3085687"/>
            <a:ext cx="1803234" cy="1908867"/>
          </a:xfrm>
          <a:custGeom>
            <a:avLst/>
            <a:gdLst>
              <a:gd name="T0" fmla="*/ 504 w 525"/>
              <a:gd name="T1" fmla="*/ 219 h 493"/>
              <a:gd name="T2" fmla="*/ 487 w 525"/>
              <a:gd name="T3" fmla="*/ 316 h 493"/>
              <a:gd name="T4" fmla="*/ 210 w 525"/>
              <a:gd name="T5" fmla="*/ 475 h 493"/>
              <a:gd name="T6" fmla="*/ 117 w 525"/>
              <a:gd name="T7" fmla="*/ 442 h 493"/>
              <a:gd name="T8" fmla="*/ 21 w 525"/>
              <a:gd name="T9" fmla="*/ 274 h 493"/>
              <a:gd name="T10" fmla="*/ 38 w 525"/>
              <a:gd name="T11" fmla="*/ 178 h 493"/>
              <a:gd name="T12" fmla="*/ 315 w 525"/>
              <a:gd name="T13" fmla="*/ 18 h 493"/>
              <a:gd name="T14" fmla="*/ 407 w 525"/>
              <a:gd name="T15" fmla="*/ 51 h 493"/>
              <a:gd name="T16" fmla="*/ 504 w 525"/>
              <a:gd name="T17" fmla="*/ 219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5" h="493">
                <a:moveTo>
                  <a:pt x="504" y="219"/>
                </a:moveTo>
                <a:cubicBezTo>
                  <a:pt x="525" y="255"/>
                  <a:pt x="517" y="298"/>
                  <a:pt x="487" y="316"/>
                </a:cubicBezTo>
                <a:cubicBezTo>
                  <a:pt x="210" y="475"/>
                  <a:pt x="210" y="475"/>
                  <a:pt x="210" y="475"/>
                </a:cubicBezTo>
                <a:cubicBezTo>
                  <a:pt x="180" y="493"/>
                  <a:pt x="138" y="478"/>
                  <a:pt x="117" y="442"/>
                </a:cubicBezTo>
                <a:cubicBezTo>
                  <a:pt x="21" y="274"/>
                  <a:pt x="21" y="274"/>
                  <a:pt x="21" y="274"/>
                </a:cubicBezTo>
                <a:cubicBezTo>
                  <a:pt x="0" y="238"/>
                  <a:pt x="8" y="195"/>
                  <a:pt x="38" y="178"/>
                </a:cubicBezTo>
                <a:cubicBezTo>
                  <a:pt x="315" y="18"/>
                  <a:pt x="315" y="18"/>
                  <a:pt x="315" y="18"/>
                </a:cubicBezTo>
                <a:cubicBezTo>
                  <a:pt x="345" y="0"/>
                  <a:pt x="387" y="15"/>
                  <a:pt x="407" y="51"/>
                </a:cubicBezTo>
                <a:lnTo>
                  <a:pt x="504" y="219"/>
                </a:lnTo>
                <a:close/>
              </a:path>
            </a:pathLst>
          </a:custGeom>
          <a:solidFill>
            <a:srgbClr val="FADA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6" name="任意多边形 185"/>
          <p:cNvSpPr/>
          <p:nvPr/>
        </p:nvSpPr>
        <p:spPr bwMode="auto">
          <a:xfrm rot="20016816">
            <a:off x="11318142" y="4034764"/>
            <a:ext cx="1021918" cy="934525"/>
          </a:xfrm>
          <a:custGeom>
            <a:avLst/>
            <a:gdLst>
              <a:gd name="connsiteX0" fmla="*/ 938014 w 1021918"/>
              <a:gd name="connsiteY0" fmla="*/ 0 h 934525"/>
              <a:gd name="connsiteX1" fmla="*/ 1021918 w 1021918"/>
              <a:gd name="connsiteY1" fmla="*/ 166247 h 934525"/>
              <a:gd name="connsiteX2" fmla="*/ 866632 w 1021918"/>
              <a:gd name="connsiteY2" fmla="*/ 479254 h 934525"/>
              <a:gd name="connsiteX3" fmla="*/ 168468 w 1021918"/>
              <a:gd name="connsiteY3" fmla="*/ 934525 h 934525"/>
              <a:gd name="connsiteX4" fmla="*/ 0 w 1021918"/>
              <a:gd name="connsiteY4" fmla="*/ 608964 h 93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918" h="934525">
                <a:moveTo>
                  <a:pt x="938014" y="0"/>
                </a:moveTo>
                <a:lnTo>
                  <a:pt x="1021918" y="166247"/>
                </a:lnTo>
                <a:lnTo>
                  <a:pt x="866632" y="479254"/>
                </a:lnTo>
                <a:lnTo>
                  <a:pt x="168468" y="934525"/>
                </a:lnTo>
                <a:lnTo>
                  <a:pt x="0" y="608964"/>
                </a:lnTo>
                <a:close/>
              </a:path>
            </a:pathLst>
          </a:custGeom>
          <a:solidFill>
            <a:srgbClr val="FEFA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59" name="Freeform 84"/>
          <p:cNvSpPr/>
          <p:nvPr/>
        </p:nvSpPr>
        <p:spPr bwMode="auto">
          <a:xfrm rot="20016816">
            <a:off x="12082496" y="3837115"/>
            <a:ext cx="174708" cy="433302"/>
          </a:xfrm>
          <a:custGeom>
            <a:avLst/>
            <a:gdLst>
              <a:gd name="T0" fmla="*/ 84 w 84"/>
              <a:gd name="T1" fmla="*/ 139 h 185"/>
              <a:gd name="T2" fmla="*/ 0 w 84"/>
              <a:gd name="T3" fmla="*/ 185 h 185"/>
              <a:gd name="T4" fmla="*/ 0 w 84"/>
              <a:gd name="T5" fmla="*/ 0 h 185"/>
              <a:gd name="T6" fmla="*/ 5 w 84"/>
              <a:gd name="T7" fmla="*/ 0 h 185"/>
              <a:gd name="T8" fmla="*/ 84 w 84"/>
              <a:gd name="T9" fmla="*/ 139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185">
                <a:moveTo>
                  <a:pt x="84" y="139"/>
                </a:moveTo>
                <a:lnTo>
                  <a:pt x="0" y="185"/>
                </a:lnTo>
                <a:lnTo>
                  <a:pt x="0" y="0"/>
                </a:lnTo>
                <a:lnTo>
                  <a:pt x="5" y="0"/>
                </a:lnTo>
                <a:lnTo>
                  <a:pt x="84" y="139"/>
                </a:lnTo>
                <a:close/>
              </a:path>
            </a:pathLst>
          </a:custGeom>
          <a:solidFill>
            <a:srgbClr val="BFBC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4" name="任意多边形 183"/>
          <p:cNvSpPr/>
          <p:nvPr/>
        </p:nvSpPr>
        <p:spPr bwMode="auto">
          <a:xfrm rot="20016816">
            <a:off x="11645280" y="4466781"/>
            <a:ext cx="816601" cy="1080253"/>
          </a:xfrm>
          <a:custGeom>
            <a:avLst/>
            <a:gdLst>
              <a:gd name="connsiteX0" fmla="*/ 816601 w 816601"/>
              <a:gd name="connsiteY0" fmla="*/ 0 h 1080253"/>
              <a:gd name="connsiteX1" fmla="*/ 280679 w 816601"/>
              <a:gd name="connsiteY1" fmla="*/ 1080253 h 1080253"/>
              <a:gd name="connsiteX2" fmla="*/ 0 w 816601"/>
              <a:gd name="connsiteY2" fmla="*/ 530276 h 108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6601" h="1080253">
                <a:moveTo>
                  <a:pt x="816601" y="0"/>
                </a:moveTo>
                <a:lnTo>
                  <a:pt x="280679" y="1080253"/>
                </a:lnTo>
                <a:lnTo>
                  <a:pt x="0" y="530276"/>
                </a:lnTo>
                <a:close/>
              </a:path>
            </a:pathLst>
          </a:custGeom>
          <a:solidFill>
            <a:srgbClr val="473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62" name="Freeform 87"/>
          <p:cNvSpPr/>
          <p:nvPr/>
        </p:nvSpPr>
        <p:spPr bwMode="auto">
          <a:xfrm rot="20016816">
            <a:off x="12020529" y="4023996"/>
            <a:ext cx="226705" cy="250613"/>
          </a:xfrm>
          <a:custGeom>
            <a:avLst/>
            <a:gdLst>
              <a:gd name="T0" fmla="*/ 58 w 66"/>
              <a:gd name="T1" fmla="*/ 18 h 65"/>
              <a:gd name="T2" fmla="*/ 47 w 66"/>
              <a:gd name="T3" fmla="*/ 57 h 65"/>
              <a:gd name="T4" fmla="*/ 8 w 66"/>
              <a:gd name="T5" fmla="*/ 47 h 65"/>
              <a:gd name="T6" fmla="*/ 19 w 66"/>
              <a:gd name="T7" fmla="*/ 8 h 65"/>
              <a:gd name="T8" fmla="*/ 58 w 66"/>
              <a:gd name="T9" fmla="*/ 18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65">
                <a:moveTo>
                  <a:pt x="58" y="18"/>
                </a:moveTo>
                <a:cubicBezTo>
                  <a:pt x="66" y="32"/>
                  <a:pt x="61" y="49"/>
                  <a:pt x="47" y="57"/>
                </a:cubicBezTo>
                <a:cubicBezTo>
                  <a:pt x="34" y="65"/>
                  <a:pt x="16" y="61"/>
                  <a:pt x="8" y="47"/>
                </a:cubicBezTo>
                <a:cubicBezTo>
                  <a:pt x="0" y="33"/>
                  <a:pt x="5" y="16"/>
                  <a:pt x="19" y="8"/>
                </a:cubicBezTo>
                <a:cubicBezTo>
                  <a:pt x="32" y="0"/>
                  <a:pt x="50" y="4"/>
                  <a:pt x="58" y="18"/>
                </a:cubicBezTo>
                <a:close/>
              </a:path>
            </a:pathLst>
          </a:custGeom>
          <a:solidFill>
            <a:srgbClr val="F9E5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63" name="图片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237" y="3476158"/>
            <a:ext cx="859611" cy="902286"/>
          </a:xfrm>
          <a:prstGeom prst="rect">
            <a:avLst/>
          </a:prstGeom>
        </p:spPr>
      </p:pic>
      <p:grpSp>
        <p:nvGrpSpPr>
          <p:cNvPr id="2" name="组合 163"/>
          <p:cNvGrpSpPr/>
          <p:nvPr/>
        </p:nvGrpSpPr>
        <p:grpSpPr>
          <a:xfrm>
            <a:off x="1296711" y="3102879"/>
            <a:ext cx="4253484" cy="847228"/>
            <a:chOff x="1201186" y="2895503"/>
            <a:chExt cx="4253484" cy="847228"/>
          </a:xfrm>
        </p:grpSpPr>
        <p:grpSp>
          <p:nvGrpSpPr>
            <p:cNvPr id="8" name="组合 164"/>
            <p:cNvGrpSpPr/>
            <p:nvPr/>
          </p:nvGrpSpPr>
          <p:grpSpPr>
            <a:xfrm>
              <a:off x="1201186" y="2895503"/>
              <a:ext cx="3090482" cy="816851"/>
              <a:chOff x="1261460" y="3678169"/>
              <a:chExt cx="3090482" cy="816851"/>
            </a:xfrm>
          </p:grpSpPr>
          <p:grpSp>
            <p:nvGrpSpPr>
              <p:cNvPr id="9" name="组合 168"/>
              <p:cNvGrpSpPr/>
              <p:nvPr/>
            </p:nvGrpSpPr>
            <p:grpSpPr>
              <a:xfrm>
                <a:off x="2401633" y="3678169"/>
                <a:ext cx="812800" cy="812800"/>
                <a:chOff x="2241487" y="3690077"/>
                <a:chExt cx="812800" cy="812800"/>
              </a:xfrm>
            </p:grpSpPr>
            <p:sp>
              <p:nvSpPr>
                <p:cNvPr id="176" name="椭圆 175"/>
                <p:cNvSpPr/>
                <p:nvPr/>
              </p:nvSpPr>
              <p:spPr>
                <a:xfrm>
                  <a:off x="2241487" y="3690077"/>
                  <a:ext cx="812800" cy="8128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7" name="Freeform 208"/>
                <p:cNvSpPr>
                  <a:spLocks noEditPoints="1"/>
                </p:cNvSpPr>
                <p:nvPr/>
              </p:nvSpPr>
              <p:spPr bwMode="auto">
                <a:xfrm>
                  <a:off x="2477427" y="3890963"/>
                  <a:ext cx="338255" cy="388280"/>
                </a:xfrm>
                <a:custGeom>
                  <a:avLst/>
                  <a:gdLst>
                    <a:gd name="T0" fmla="*/ 217 w 252"/>
                    <a:gd name="T1" fmla="*/ 204 h 288"/>
                    <a:gd name="T2" fmla="*/ 217 w 252"/>
                    <a:gd name="T3" fmla="*/ 196 h 288"/>
                    <a:gd name="T4" fmla="*/ 217 w 252"/>
                    <a:gd name="T5" fmla="*/ 126 h 288"/>
                    <a:gd name="T6" fmla="*/ 156 w 252"/>
                    <a:gd name="T7" fmla="*/ 40 h 288"/>
                    <a:gd name="T8" fmla="*/ 158 w 252"/>
                    <a:gd name="T9" fmla="*/ 32 h 288"/>
                    <a:gd name="T10" fmla="*/ 126 w 252"/>
                    <a:gd name="T11" fmla="*/ 0 h 288"/>
                    <a:gd name="T12" fmla="*/ 94 w 252"/>
                    <a:gd name="T13" fmla="*/ 32 h 288"/>
                    <a:gd name="T14" fmla="*/ 96 w 252"/>
                    <a:gd name="T15" fmla="*/ 40 h 288"/>
                    <a:gd name="T16" fmla="*/ 35 w 252"/>
                    <a:gd name="T17" fmla="*/ 126 h 288"/>
                    <a:gd name="T18" fmla="*/ 35 w 252"/>
                    <a:gd name="T19" fmla="*/ 196 h 288"/>
                    <a:gd name="T20" fmla="*/ 35 w 252"/>
                    <a:gd name="T21" fmla="*/ 204 h 288"/>
                    <a:gd name="T22" fmla="*/ 0 w 252"/>
                    <a:gd name="T23" fmla="*/ 238 h 288"/>
                    <a:gd name="T24" fmla="*/ 14 w 252"/>
                    <a:gd name="T25" fmla="*/ 252 h 288"/>
                    <a:gd name="T26" fmla="*/ 95 w 252"/>
                    <a:gd name="T27" fmla="*/ 252 h 288"/>
                    <a:gd name="T28" fmla="*/ 94 w 252"/>
                    <a:gd name="T29" fmla="*/ 256 h 288"/>
                    <a:gd name="T30" fmla="*/ 126 w 252"/>
                    <a:gd name="T31" fmla="*/ 288 h 288"/>
                    <a:gd name="T32" fmla="*/ 158 w 252"/>
                    <a:gd name="T33" fmla="*/ 256 h 288"/>
                    <a:gd name="T34" fmla="*/ 157 w 252"/>
                    <a:gd name="T35" fmla="*/ 252 h 288"/>
                    <a:gd name="T36" fmla="*/ 238 w 252"/>
                    <a:gd name="T37" fmla="*/ 252 h 288"/>
                    <a:gd name="T38" fmla="*/ 252 w 252"/>
                    <a:gd name="T39" fmla="*/ 238 h 288"/>
                    <a:gd name="T40" fmla="*/ 217 w 252"/>
                    <a:gd name="T41" fmla="*/ 204 h 288"/>
                    <a:gd name="T42" fmla="*/ 108 w 252"/>
                    <a:gd name="T43" fmla="*/ 32 h 288"/>
                    <a:gd name="T44" fmla="*/ 126 w 252"/>
                    <a:gd name="T45" fmla="*/ 14 h 288"/>
                    <a:gd name="T46" fmla="*/ 144 w 252"/>
                    <a:gd name="T47" fmla="*/ 32 h 288"/>
                    <a:gd name="T48" fmla="*/ 143 w 252"/>
                    <a:gd name="T49" fmla="*/ 37 h 288"/>
                    <a:gd name="T50" fmla="*/ 126 w 252"/>
                    <a:gd name="T51" fmla="*/ 35 h 288"/>
                    <a:gd name="T52" fmla="*/ 109 w 252"/>
                    <a:gd name="T53" fmla="*/ 37 h 288"/>
                    <a:gd name="T54" fmla="*/ 108 w 252"/>
                    <a:gd name="T55" fmla="*/ 3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52" h="288">
                      <a:moveTo>
                        <a:pt x="217" y="204"/>
                      </a:moveTo>
                      <a:cubicBezTo>
                        <a:pt x="217" y="202"/>
                        <a:pt x="217" y="199"/>
                        <a:pt x="217" y="196"/>
                      </a:cubicBezTo>
                      <a:cubicBezTo>
                        <a:pt x="217" y="126"/>
                        <a:pt x="217" y="126"/>
                        <a:pt x="217" y="126"/>
                      </a:cubicBezTo>
                      <a:cubicBezTo>
                        <a:pt x="217" y="86"/>
                        <a:pt x="192" y="53"/>
                        <a:pt x="156" y="40"/>
                      </a:cubicBezTo>
                      <a:cubicBezTo>
                        <a:pt x="157" y="37"/>
                        <a:pt x="158" y="35"/>
                        <a:pt x="158" y="32"/>
                      </a:cubicBezTo>
                      <a:cubicBezTo>
                        <a:pt x="158" y="14"/>
                        <a:pt x="143" y="0"/>
                        <a:pt x="126" y="0"/>
                      </a:cubicBezTo>
                      <a:cubicBezTo>
                        <a:pt x="109" y="0"/>
                        <a:pt x="94" y="14"/>
                        <a:pt x="94" y="32"/>
                      </a:cubicBezTo>
                      <a:cubicBezTo>
                        <a:pt x="94" y="35"/>
                        <a:pt x="95" y="37"/>
                        <a:pt x="96" y="40"/>
                      </a:cubicBezTo>
                      <a:cubicBezTo>
                        <a:pt x="60" y="53"/>
                        <a:pt x="35" y="86"/>
                        <a:pt x="35" y="126"/>
                      </a:cubicBezTo>
                      <a:cubicBezTo>
                        <a:pt x="35" y="196"/>
                        <a:pt x="35" y="196"/>
                        <a:pt x="35" y="196"/>
                      </a:cubicBezTo>
                      <a:cubicBezTo>
                        <a:pt x="35" y="199"/>
                        <a:pt x="35" y="202"/>
                        <a:pt x="35" y="204"/>
                      </a:cubicBezTo>
                      <a:cubicBezTo>
                        <a:pt x="0" y="238"/>
                        <a:pt x="0" y="238"/>
                        <a:pt x="0" y="238"/>
                      </a:cubicBezTo>
                      <a:cubicBezTo>
                        <a:pt x="0" y="246"/>
                        <a:pt x="6" y="252"/>
                        <a:pt x="14" y="252"/>
                      </a:cubicBezTo>
                      <a:cubicBezTo>
                        <a:pt x="95" y="252"/>
                        <a:pt x="95" y="252"/>
                        <a:pt x="95" y="252"/>
                      </a:cubicBezTo>
                      <a:cubicBezTo>
                        <a:pt x="95" y="254"/>
                        <a:pt x="94" y="255"/>
                        <a:pt x="94" y="256"/>
                      </a:cubicBezTo>
                      <a:cubicBezTo>
                        <a:pt x="94" y="274"/>
                        <a:pt x="109" y="288"/>
                        <a:pt x="126" y="288"/>
                      </a:cubicBezTo>
                      <a:cubicBezTo>
                        <a:pt x="143" y="288"/>
                        <a:pt x="158" y="274"/>
                        <a:pt x="158" y="256"/>
                      </a:cubicBezTo>
                      <a:cubicBezTo>
                        <a:pt x="158" y="255"/>
                        <a:pt x="157" y="254"/>
                        <a:pt x="157" y="252"/>
                      </a:cubicBezTo>
                      <a:cubicBezTo>
                        <a:pt x="238" y="252"/>
                        <a:pt x="238" y="252"/>
                        <a:pt x="238" y="252"/>
                      </a:cubicBezTo>
                      <a:cubicBezTo>
                        <a:pt x="246" y="252"/>
                        <a:pt x="252" y="246"/>
                        <a:pt x="252" y="238"/>
                      </a:cubicBezTo>
                      <a:lnTo>
                        <a:pt x="217" y="204"/>
                      </a:lnTo>
                      <a:close/>
                      <a:moveTo>
                        <a:pt x="108" y="32"/>
                      </a:moveTo>
                      <a:cubicBezTo>
                        <a:pt x="108" y="22"/>
                        <a:pt x="116" y="14"/>
                        <a:pt x="126" y="14"/>
                      </a:cubicBezTo>
                      <a:cubicBezTo>
                        <a:pt x="136" y="14"/>
                        <a:pt x="144" y="22"/>
                        <a:pt x="144" y="32"/>
                      </a:cubicBezTo>
                      <a:cubicBezTo>
                        <a:pt x="144" y="33"/>
                        <a:pt x="143" y="35"/>
                        <a:pt x="143" y="37"/>
                      </a:cubicBezTo>
                      <a:cubicBezTo>
                        <a:pt x="137" y="36"/>
                        <a:pt x="132" y="35"/>
                        <a:pt x="126" y="35"/>
                      </a:cubicBezTo>
                      <a:cubicBezTo>
                        <a:pt x="120" y="35"/>
                        <a:pt x="115" y="36"/>
                        <a:pt x="109" y="37"/>
                      </a:cubicBezTo>
                      <a:cubicBezTo>
                        <a:pt x="109" y="35"/>
                        <a:pt x="108" y="33"/>
                        <a:pt x="108" y="3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" name="组合 169"/>
              <p:cNvGrpSpPr/>
              <p:nvPr/>
            </p:nvGrpSpPr>
            <p:grpSpPr>
              <a:xfrm>
                <a:off x="1261460" y="3682220"/>
                <a:ext cx="812800" cy="812800"/>
                <a:chOff x="1101314" y="3694128"/>
                <a:chExt cx="812800" cy="812800"/>
              </a:xfrm>
            </p:grpSpPr>
            <p:sp>
              <p:nvSpPr>
                <p:cNvPr id="174" name="椭圆 173"/>
                <p:cNvSpPr/>
                <p:nvPr/>
              </p:nvSpPr>
              <p:spPr>
                <a:xfrm>
                  <a:off x="1101314" y="3694128"/>
                  <a:ext cx="812800" cy="812800"/>
                </a:xfrm>
                <a:prstGeom prst="ellipse">
                  <a:avLst/>
                </a:prstGeom>
                <a:solidFill>
                  <a:srgbClr val="7ACD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5" name="Freeform 251"/>
                <p:cNvSpPr>
                  <a:spLocks noEditPoints="1"/>
                </p:cNvSpPr>
                <p:nvPr/>
              </p:nvSpPr>
              <p:spPr bwMode="auto">
                <a:xfrm>
                  <a:off x="1308199" y="3948434"/>
                  <a:ext cx="365962" cy="342420"/>
                </a:xfrm>
                <a:custGeom>
                  <a:avLst/>
                  <a:gdLst>
                    <a:gd name="T0" fmla="*/ 266 w 301"/>
                    <a:gd name="T1" fmla="*/ 192 h 282"/>
                    <a:gd name="T2" fmla="*/ 234 w 301"/>
                    <a:gd name="T3" fmla="*/ 69 h 282"/>
                    <a:gd name="T4" fmla="*/ 81 w 301"/>
                    <a:gd name="T5" fmla="*/ 36 h 282"/>
                    <a:gd name="T6" fmla="*/ 32 w 301"/>
                    <a:gd name="T7" fmla="*/ 3 h 282"/>
                    <a:gd name="T8" fmla="*/ 12 w 301"/>
                    <a:gd name="T9" fmla="*/ 13 h 282"/>
                    <a:gd name="T10" fmla="*/ 61 w 301"/>
                    <a:gd name="T11" fmla="*/ 57 h 282"/>
                    <a:gd name="T12" fmla="*/ 132 w 301"/>
                    <a:gd name="T13" fmla="*/ 249 h 282"/>
                    <a:gd name="T14" fmla="*/ 301 w 301"/>
                    <a:gd name="T15" fmla="*/ 260 h 282"/>
                    <a:gd name="T16" fmla="*/ 266 w 301"/>
                    <a:gd name="T17" fmla="*/ 192 h 282"/>
                    <a:gd name="T18" fmla="*/ 242 w 301"/>
                    <a:gd name="T19" fmla="*/ 232 h 282"/>
                    <a:gd name="T20" fmla="*/ 240 w 301"/>
                    <a:gd name="T21" fmla="*/ 233 h 282"/>
                    <a:gd name="T22" fmla="*/ 238 w 301"/>
                    <a:gd name="T23" fmla="*/ 232 h 282"/>
                    <a:gd name="T24" fmla="*/ 159 w 301"/>
                    <a:gd name="T25" fmla="*/ 138 h 282"/>
                    <a:gd name="T26" fmla="*/ 106 w 301"/>
                    <a:gd name="T27" fmla="*/ 75 h 282"/>
                    <a:gd name="T28" fmla="*/ 106 w 301"/>
                    <a:gd name="T29" fmla="*/ 71 h 282"/>
                    <a:gd name="T30" fmla="*/ 109 w 301"/>
                    <a:gd name="T31" fmla="*/ 71 h 282"/>
                    <a:gd name="T32" fmla="*/ 178 w 301"/>
                    <a:gd name="T33" fmla="*/ 122 h 282"/>
                    <a:gd name="T34" fmla="*/ 243 w 301"/>
                    <a:gd name="T35" fmla="*/ 229 h 282"/>
                    <a:gd name="T36" fmla="*/ 242 w 301"/>
                    <a:gd name="T37" fmla="*/ 23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1" h="282">
                      <a:moveTo>
                        <a:pt x="266" y="192"/>
                      </a:moveTo>
                      <a:cubicBezTo>
                        <a:pt x="268" y="152"/>
                        <a:pt x="252" y="95"/>
                        <a:pt x="234" y="69"/>
                      </a:cubicBezTo>
                      <a:cubicBezTo>
                        <a:pt x="197" y="16"/>
                        <a:pt x="116" y="0"/>
                        <a:pt x="81" y="36"/>
                      </a:cubicBezTo>
                      <a:cubicBezTo>
                        <a:pt x="74" y="43"/>
                        <a:pt x="32" y="3"/>
                        <a:pt x="32" y="3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61" y="57"/>
                        <a:pt x="61" y="57"/>
                        <a:pt x="61" y="57"/>
                      </a:cubicBezTo>
                      <a:cubicBezTo>
                        <a:pt x="61" y="57"/>
                        <a:pt x="0" y="152"/>
                        <a:pt x="132" y="249"/>
                      </a:cubicBezTo>
                      <a:cubicBezTo>
                        <a:pt x="177" y="282"/>
                        <a:pt x="241" y="269"/>
                        <a:pt x="301" y="260"/>
                      </a:cubicBezTo>
                      <a:cubicBezTo>
                        <a:pt x="301" y="260"/>
                        <a:pt x="265" y="248"/>
                        <a:pt x="266" y="192"/>
                      </a:cubicBezTo>
                      <a:close/>
                      <a:moveTo>
                        <a:pt x="242" y="232"/>
                      </a:moveTo>
                      <a:cubicBezTo>
                        <a:pt x="241" y="233"/>
                        <a:pt x="241" y="233"/>
                        <a:pt x="240" y="233"/>
                      </a:cubicBezTo>
                      <a:cubicBezTo>
                        <a:pt x="240" y="233"/>
                        <a:pt x="239" y="232"/>
                        <a:pt x="238" y="232"/>
                      </a:cubicBezTo>
                      <a:cubicBezTo>
                        <a:pt x="238" y="232"/>
                        <a:pt x="198" y="182"/>
                        <a:pt x="159" y="138"/>
                      </a:cubicBezTo>
                      <a:cubicBezTo>
                        <a:pt x="115" y="89"/>
                        <a:pt x="106" y="75"/>
                        <a:pt x="106" y="75"/>
                      </a:cubicBezTo>
                      <a:cubicBezTo>
                        <a:pt x="105" y="74"/>
                        <a:pt x="105" y="72"/>
                        <a:pt x="106" y="71"/>
                      </a:cubicBezTo>
                      <a:cubicBezTo>
                        <a:pt x="107" y="71"/>
                        <a:pt x="108" y="70"/>
                        <a:pt x="109" y="71"/>
                      </a:cubicBezTo>
                      <a:cubicBezTo>
                        <a:pt x="109" y="71"/>
                        <a:pt x="144" y="87"/>
                        <a:pt x="178" y="122"/>
                      </a:cubicBezTo>
                      <a:cubicBezTo>
                        <a:pt x="210" y="156"/>
                        <a:pt x="243" y="229"/>
                        <a:pt x="243" y="229"/>
                      </a:cubicBezTo>
                      <a:cubicBezTo>
                        <a:pt x="243" y="230"/>
                        <a:pt x="243" y="232"/>
                        <a:pt x="242" y="23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" name="组合 170"/>
              <p:cNvGrpSpPr/>
              <p:nvPr/>
            </p:nvGrpSpPr>
            <p:grpSpPr>
              <a:xfrm>
                <a:off x="3539142" y="3678169"/>
                <a:ext cx="812800" cy="812800"/>
                <a:chOff x="3378996" y="3690077"/>
                <a:chExt cx="812800" cy="812800"/>
              </a:xfrm>
            </p:grpSpPr>
            <p:sp>
              <p:nvSpPr>
                <p:cNvPr id="172" name="椭圆 171"/>
                <p:cNvSpPr/>
                <p:nvPr/>
              </p:nvSpPr>
              <p:spPr>
                <a:xfrm>
                  <a:off x="3378996" y="3690077"/>
                  <a:ext cx="812800" cy="812800"/>
                </a:xfrm>
                <a:prstGeom prst="ellipse">
                  <a:avLst/>
                </a:prstGeom>
                <a:solidFill>
                  <a:srgbClr val="F691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3" name="Freeform 367"/>
                <p:cNvSpPr>
                  <a:spLocks noEditPoints="1"/>
                </p:cNvSpPr>
                <p:nvPr/>
              </p:nvSpPr>
              <p:spPr bwMode="auto">
                <a:xfrm>
                  <a:off x="3626404" y="3890963"/>
                  <a:ext cx="359072" cy="382541"/>
                </a:xfrm>
                <a:custGeom>
                  <a:avLst/>
                  <a:gdLst>
                    <a:gd name="T0" fmla="*/ 251 w 269"/>
                    <a:gd name="T1" fmla="*/ 192 h 288"/>
                    <a:gd name="T2" fmla="*/ 234 w 269"/>
                    <a:gd name="T3" fmla="*/ 209 h 288"/>
                    <a:gd name="T4" fmla="*/ 234 w 269"/>
                    <a:gd name="T5" fmla="*/ 211 h 288"/>
                    <a:gd name="T6" fmla="*/ 201 w 269"/>
                    <a:gd name="T7" fmla="*/ 233 h 288"/>
                    <a:gd name="T8" fmla="*/ 160 w 269"/>
                    <a:gd name="T9" fmla="*/ 240 h 288"/>
                    <a:gd name="T10" fmla="*/ 148 w 269"/>
                    <a:gd name="T11" fmla="*/ 187 h 288"/>
                    <a:gd name="T12" fmla="*/ 146 w 269"/>
                    <a:gd name="T13" fmla="*/ 121 h 288"/>
                    <a:gd name="T14" fmla="*/ 193 w 269"/>
                    <a:gd name="T15" fmla="*/ 121 h 288"/>
                    <a:gd name="T16" fmla="*/ 211 w 269"/>
                    <a:gd name="T17" fmla="*/ 117 h 288"/>
                    <a:gd name="T18" fmla="*/ 222 w 269"/>
                    <a:gd name="T19" fmla="*/ 123 h 288"/>
                    <a:gd name="T20" fmla="*/ 236 w 269"/>
                    <a:gd name="T21" fmla="*/ 109 h 288"/>
                    <a:gd name="T22" fmla="*/ 222 w 269"/>
                    <a:gd name="T23" fmla="*/ 95 h 288"/>
                    <a:gd name="T24" fmla="*/ 210 w 269"/>
                    <a:gd name="T25" fmla="*/ 101 h 288"/>
                    <a:gd name="T26" fmla="*/ 145 w 269"/>
                    <a:gd name="T27" fmla="*/ 101 h 288"/>
                    <a:gd name="T28" fmla="*/ 144 w 269"/>
                    <a:gd name="T29" fmla="*/ 68 h 288"/>
                    <a:gd name="T30" fmla="*/ 169 w 269"/>
                    <a:gd name="T31" fmla="*/ 35 h 288"/>
                    <a:gd name="T32" fmla="*/ 134 w 269"/>
                    <a:gd name="T33" fmla="*/ 0 h 288"/>
                    <a:gd name="T34" fmla="*/ 99 w 269"/>
                    <a:gd name="T35" fmla="*/ 35 h 288"/>
                    <a:gd name="T36" fmla="*/ 124 w 269"/>
                    <a:gd name="T37" fmla="*/ 68 h 288"/>
                    <a:gd name="T38" fmla="*/ 123 w 269"/>
                    <a:gd name="T39" fmla="*/ 101 h 288"/>
                    <a:gd name="T40" fmla="*/ 58 w 269"/>
                    <a:gd name="T41" fmla="*/ 101 h 288"/>
                    <a:gd name="T42" fmla="*/ 46 w 269"/>
                    <a:gd name="T43" fmla="*/ 95 h 288"/>
                    <a:gd name="T44" fmla="*/ 32 w 269"/>
                    <a:gd name="T45" fmla="*/ 109 h 288"/>
                    <a:gd name="T46" fmla="*/ 46 w 269"/>
                    <a:gd name="T47" fmla="*/ 123 h 288"/>
                    <a:gd name="T48" fmla="*/ 57 w 269"/>
                    <a:gd name="T49" fmla="*/ 117 h 288"/>
                    <a:gd name="T50" fmla="*/ 76 w 269"/>
                    <a:gd name="T51" fmla="*/ 121 h 288"/>
                    <a:gd name="T52" fmla="*/ 122 w 269"/>
                    <a:gd name="T53" fmla="*/ 121 h 288"/>
                    <a:gd name="T54" fmla="*/ 120 w 269"/>
                    <a:gd name="T55" fmla="*/ 187 h 288"/>
                    <a:gd name="T56" fmla="*/ 109 w 269"/>
                    <a:gd name="T57" fmla="*/ 239 h 288"/>
                    <a:gd name="T58" fmla="*/ 59 w 269"/>
                    <a:gd name="T59" fmla="*/ 227 h 288"/>
                    <a:gd name="T60" fmla="*/ 34 w 269"/>
                    <a:gd name="T61" fmla="*/ 212 h 288"/>
                    <a:gd name="T62" fmla="*/ 35 w 269"/>
                    <a:gd name="T63" fmla="*/ 209 h 288"/>
                    <a:gd name="T64" fmla="*/ 17 w 269"/>
                    <a:gd name="T65" fmla="*/ 192 h 288"/>
                    <a:gd name="T66" fmla="*/ 0 w 269"/>
                    <a:gd name="T67" fmla="*/ 209 h 288"/>
                    <a:gd name="T68" fmla="*/ 17 w 269"/>
                    <a:gd name="T69" fmla="*/ 227 h 288"/>
                    <a:gd name="T70" fmla="*/ 21 w 269"/>
                    <a:gd name="T71" fmla="*/ 226 h 288"/>
                    <a:gd name="T72" fmla="*/ 48 w 269"/>
                    <a:gd name="T73" fmla="*/ 247 h 288"/>
                    <a:gd name="T74" fmla="*/ 102 w 269"/>
                    <a:gd name="T75" fmla="*/ 273 h 288"/>
                    <a:gd name="T76" fmla="*/ 135 w 269"/>
                    <a:gd name="T77" fmla="*/ 288 h 288"/>
                    <a:gd name="T78" fmla="*/ 166 w 269"/>
                    <a:gd name="T79" fmla="*/ 273 h 288"/>
                    <a:gd name="T80" fmla="*/ 220 w 269"/>
                    <a:gd name="T81" fmla="*/ 247 h 288"/>
                    <a:gd name="T82" fmla="*/ 247 w 269"/>
                    <a:gd name="T83" fmla="*/ 226 h 288"/>
                    <a:gd name="T84" fmla="*/ 251 w 269"/>
                    <a:gd name="T85" fmla="*/ 227 h 288"/>
                    <a:gd name="T86" fmla="*/ 269 w 269"/>
                    <a:gd name="T87" fmla="*/ 209 h 288"/>
                    <a:gd name="T88" fmla="*/ 251 w 269"/>
                    <a:gd name="T89" fmla="*/ 192 h 288"/>
                    <a:gd name="T90" fmla="*/ 115 w 269"/>
                    <a:gd name="T91" fmla="*/ 35 h 288"/>
                    <a:gd name="T92" fmla="*/ 134 w 269"/>
                    <a:gd name="T93" fmla="*/ 16 h 288"/>
                    <a:gd name="T94" fmla="*/ 152 w 269"/>
                    <a:gd name="T95" fmla="*/ 35 h 288"/>
                    <a:gd name="T96" fmla="*/ 134 w 269"/>
                    <a:gd name="T97" fmla="*/ 53 h 288"/>
                    <a:gd name="T98" fmla="*/ 115 w 269"/>
                    <a:gd name="T99" fmla="*/ 35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69" h="288">
                      <a:moveTo>
                        <a:pt x="251" y="192"/>
                      </a:moveTo>
                      <a:cubicBezTo>
                        <a:pt x="241" y="192"/>
                        <a:pt x="234" y="200"/>
                        <a:pt x="234" y="209"/>
                      </a:cubicBezTo>
                      <a:cubicBezTo>
                        <a:pt x="234" y="210"/>
                        <a:pt x="234" y="211"/>
                        <a:pt x="234" y="211"/>
                      </a:cubicBezTo>
                      <a:cubicBezTo>
                        <a:pt x="226" y="217"/>
                        <a:pt x="215" y="224"/>
                        <a:pt x="201" y="233"/>
                      </a:cubicBezTo>
                      <a:cubicBezTo>
                        <a:pt x="189" y="240"/>
                        <a:pt x="174" y="241"/>
                        <a:pt x="160" y="240"/>
                      </a:cubicBezTo>
                      <a:cubicBezTo>
                        <a:pt x="148" y="187"/>
                        <a:pt x="148" y="187"/>
                        <a:pt x="148" y="187"/>
                      </a:cubicBezTo>
                      <a:cubicBezTo>
                        <a:pt x="148" y="187"/>
                        <a:pt x="147" y="153"/>
                        <a:pt x="146" y="121"/>
                      </a:cubicBezTo>
                      <a:cubicBezTo>
                        <a:pt x="193" y="121"/>
                        <a:pt x="193" y="121"/>
                        <a:pt x="193" y="121"/>
                      </a:cubicBezTo>
                      <a:cubicBezTo>
                        <a:pt x="211" y="117"/>
                        <a:pt x="211" y="117"/>
                        <a:pt x="211" y="117"/>
                      </a:cubicBezTo>
                      <a:cubicBezTo>
                        <a:pt x="213" y="120"/>
                        <a:pt x="217" y="123"/>
                        <a:pt x="222" y="123"/>
                      </a:cubicBezTo>
                      <a:cubicBezTo>
                        <a:pt x="230" y="123"/>
                        <a:pt x="236" y="116"/>
                        <a:pt x="236" y="109"/>
                      </a:cubicBezTo>
                      <a:cubicBezTo>
                        <a:pt x="236" y="101"/>
                        <a:pt x="230" y="95"/>
                        <a:pt x="222" y="95"/>
                      </a:cubicBezTo>
                      <a:cubicBezTo>
                        <a:pt x="217" y="95"/>
                        <a:pt x="213" y="97"/>
                        <a:pt x="210" y="101"/>
                      </a:cubicBezTo>
                      <a:cubicBezTo>
                        <a:pt x="145" y="101"/>
                        <a:pt x="145" y="101"/>
                        <a:pt x="145" y="101"/>
                      </a:cubicBezTo>
                      <a:cubicBezTo>
                        <a:pt x="145" y="87"/>
                        <a:pt x="144" y="75"/>
                        <a:pt x="144" y="68"/>
                      </a:cubicBezTo>
                      <a:cubicBezTo>
                        <a:pt x="158" y="63"/>
                        <a:pt x="169" y="50"/>
                        <a:pt x="169" y="35"/>
                      </a:cubicBezTo>
                      <a:cubicBezTo>
                        <a:pt x="169" y="16"/>
                        <a:pt x="153" y="0"/>
                        <a:pt x="134" y="0"/>
                      </a:cubicBezTo>
                      <a:cubicBezTo>
                        <a:pt x="115" y="0"/>
                        <a:pt x="99" y="16"/>
                        <a:pt x="99" y="35"/>
                      </a:cubicBezTo>
                      <a:cubicBezTo>
                        <a:pt x="99" y="50"/>
                        <a:pt x="110" y="64"/>
                        <a:pt x="124" y="68"/>
                      </a:cubicBezTo>
                      <a:cubicBezTo>
                        <a:pt x="124" y="75"/>
                        <a:pt x="124" y="87"/>
                        <a:pt x="123" y="101"/>
                      </a:cubicBezTo>
                      <a:cubicBezTo>
                        <a:pt x="58" y="101"/>
                        <a:pt x="58" y="101"/>
                        <a:pt x="58" y="101"/>
                      </a:cubicBezTo>
                      <a:cubicBezTo>
                        <a:pt x="55" y="97"/>
                        <a:pt x="51" y="95"/>
                        <a:pt x="46" y="95"/>
                      </a:cubicBezTo>
                      <a:cubicBezTo>
                        <a:pt x="38" y="95"/>
                        <a:pt x="32" y="101"/>
                        <a:pt x="32" y="109"/>
                      </a:cubicBezTo>
                      <a:cubicBezTo>
                        <a:pt x="32" y="116"/>
                        <a:pt x="38" y="123"/>
                        <a:pt x="46" y="123"/>
                      </a:cubicBezTo>
                      <a:cubicBezTo>
                        <a:pt x="51" y="123"/>
                        <a:pt x="55" y="120"/>
                        <a:pt x="57" y="117"/>
                      </a:cubicBezTo>
                      <a:cubicBezTo>
                        <a:pt x="76" y="121"/>
                        <a:pt x="76" y="121"/>
                        <a:pt x="76" y="121"/>
                      </a:cubicBezTo>
                      <a:cubicBezTo>
                        <a:pt x="122" y="121"/>
                        <a:pt x="122" y="121"/>
                        <a:pt x="122" y="121"/>
                      </a:cubicBezTo>
                      <a:cubicBezTo>
                        <a:pt x="121" y="153"/>
                        <a:pt x="120" y="187"/>
                        <a:pt x="120" y="187"/>
                      </a:cubicBezTo>
                      <a:cubicBezTo>
                        <a:pt x="109" y="239"/>
                        <a:pt x="109" y="239"/>
                        <a:pt x="109" y="239"/>
                      </a:cubicBezTo>
                      <a:cubicBezTo>
                        <a:pt x="91" y="239"/>
                        <a:pt x="73" y="237"/>
                        <a:pt x="59" y="227"/>
                      </a:cubicBezTo>
                      <a:cubicBezTo>
                        <a:pt x="49" y="221"/>
                        <a:pt x="41" y="217"/>
                        <a:pt x="34" y="212"/>
                      </a:cubicBezTo>
                      <a:cubicBezTo>
                        <a:pt x="35" y="211"/>
                        <a:pt x="35" y="210"/>
                        <a:pt x="35" y="209"/>
                      </a:cubicBezTo>
                      <a:cubicBezTo>
                        <a:pt x="35" y="200"/>
                        <a:pt x="27" y="192"/>
                        <a:pt x="17" y="192"/>
                      </a:cubicBezTo>
                      <a:cubicBezTo>
                        <a:pt x="8" y="192"/>
                        <a:pt x="0" y="200"/>
                        <a:pt x="0" y="209"/>
                      </a:cubicBezTo>
                      <a:cubicBezTo>
                        <a:pt x="0" y="219"/>
                        <a:pt x="8" y="227"/>
                        <a:pt x="17" y="227"/>
                      </a:cubicBezTo>
                      <a:cubicBezTo>
                        <a:pt x="19" y="227"/>
                        <a:pt x="20" y="227"/>
                        <a:pt x="21" y="226"/>
                      </a:cubicBezTo>
                      <a:cubicBezTo>
                        <a:pt x="28" y="232"/>
                        <a:pt x="37" y="239"/>
                        <a:pt x="48" y="247"/>
                      </a:cubicBezTo>
                      <a:cubicBezTo>
                        <a:pt x="64" y="257"/>
                        <a:pt x="82" y="267"/>
                        <a:pt x="102" y="273"/>
                      </a:cubicBezTo>
                      <a:cubicBezTo>
                        <a:pt x="105" y="274"/>
                        <a:pt x="128" y="288"/>
                        <a:pt x="135" y="288"/>
                      </a:cubicBezTo>
                      <a:cubicBezTo>
                        <a:pt x="141" y="288"/>
                        <a:pt x="161" y="276"/>
                        <a:pt x="166" y="273"/>
                      </a:cubicBezTo>
                      <a:cubicBezTo>
                        <a:pt x="186" y="267"/>
                        <a:pt x="205" y="257"/>
                        <a:pt x="220" y="247"/>
                      </a:cubicBezTo>
                      <a:cubicBezTo>
                        <a:pt x="231" y="239"/>
                        <a:pt x="241" y="232"/>
                        <a:pt x="247" y="226"/>
                      </a:cubicBezTo>
                      <a:cubicBezTo>
                        <a:pt x="248" y="227"/>
                        <a:pt x="250" y="227"/>
                        <a:pt x="251" y="227"/>
                      </a:cubicBezTo>
                      <a:cubicBezTo>
                        <a:pt x="261" y="227"/>
                        <a:pt x="269" y="219"/>
                        <a:pt x="269" y="209"/>
                      </a:cubicBezTo>
                      <a:cubicBezTo>
                        <a:pt x="269" y="200"/>
                        <a:pt x="261" y="192"/>
                        <a:pt x="251" y="192"/>
                      </a:cubicBezTo>
                      <a:close/>
                      <a:moveTo>
                        <a:pt x="115" y="35"/>
                      </a:moveTo>
                      <a:cubicBezTo>
                        <a:pt x="115" y="25"/>
                        <a:pt x="124" y="16"/>
                        <a:pt x="134" y="16"/>
                      </a:cubicBezTo>
                      <a:cubicBezTo>
                        <a:pt x="144" y="16"/>
                        <a:pt x="152" y="25"/>
                        <a:pt x="152" y="35"/>
                      </a:cubicBezTo>
                      <a:cubicBezTo>
                        <a:pt x="152" y="45"/>
                        <a:pt x="144" y="53"/>
                        <a:pt x="134" y="53"/>
                      </a:cubicBezTo>
                      <a:cubicBezTo>
                        <a:pt x="124" y="53"/>
                        <a:pt x="115" y="45"/>
                        <a:pt x="115" y="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2" name="组合 165"/>
            <p:cNvGrpSpPr/>
            <p:nvPr/>
          </p:nvGrpSpPr>
          <p:grpSpPr>
            <a:xfrm>
              <a:off x="4641870" y="2929931"/>
              <a:ext cx="812800" cy="812800"/>
              <a:chOff x="5228457" y="3140694"/>
              <a:chExt cx="812800" cy="812800"/>
            </a:xfrm>
          </p:grpSpPr>
          <p:sp>
            <p:nvSpPr>
              <p:cNvPr id="167" name="椭圆 166"/>
              <p:cNvSpPr/>
              <p:nvPr/>
            </p:nvSpPr>
            <p:spPr>
              <a:xfrm>
                <a:off x="5228457" y="3140694"/>
                <a:ext cx="812800" cy="8128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Freeform 219"/>
              <p:cNvSpPr>
                <a:spLocks noEditPoints="1"/>
              </p:cNvSpPr>
              <p:nvPr/>
            </p:nvSpPr>
            <p:spPr bwMode="auto">
              <a:xfrm>
                <a:off x="5500841" y="3345553"/>
                <a:ext cx="284850" cy="399237"/>
              </a:xfrm>
              <a:custGeom>
                <a:avLst/>
                <a:gdLst>
                  <a:gd name="T0" fmla="*/ 205 w 211"/>
                  <a:gd name="T1" fmla="*/ 64 h 295"/>
                  <a:gd name="T2" fmla="*/ 61 w 211"/>
                  <a:gd name="T3" fmla="*/ 11 h 295"/>
                  <a:gd name="T4" fmla="*/ 11 w 211"/>
                  <a:gd name="T5" fmla="*/ 19 h 295"/>
                  <a:gd name="T6" fmla="*/ 0 w 211"/>
                  <a:gd name="T7" fmla="*/ 45 h 295"/>
                  <a:gd name="T8" fmla="*/ 1 w 211"/>
                  <a:gd name="T9" fmla="*/ 50 h 295"/>
                  <a:gd name="T10" fmla="*/ 1 w 211"/>
                  <a:gd name="T11" fmla="*/ 228 h 295"/>
                  <a:gd name="T12" fmla="*/ 7 w 211"/>
                  <a:gd name="T13" fmla="*/ 237 h 295"/>
                  <a:gd name="T14" fmla="*/ 153 w 211"/>
                  <a:gd name="T15" fmla="*/ 295 h 295"/>
                  <a:gd name="T16" fmla="*/ 157 w 211"/>
                  <a:gd name="T17" fmla="*/ 295 h 295"/>
                  <a:gd name="T18" fmla="*/ 162 w 211"/>
                  <a:gd name="T19" fmla="*/ 294 h 295"/>
                  <a:gd name="T20" fmla="*/ 166 w 211"/>
                  <a:gd name="T21" fmla="*/ 286 h 295"/>
                  <a:gd name="T22" fmla="*/ 166 w 211"/>
                  <a:gd name="T23" fmla="*/ 276 h 295"/>
                  <a:gd name="T24" fmla="*/ 193 w 211"/>
                  <a:gd name="T25" fmla="*/ 251 h 295"/>
                  <a:gd name="T26" fmla="*/ 201 w 211"/>
                  <a:gd name="T27" fmla="*/ 256 h 295"/>
                  <a:gd name="T28" fmla="*/ 211 w 211"/>
                  <a:gd name="T29" fmla="*/ 246 h 295"/>
                  <a:gd name="T30" fmla="*/ 211 w 211"/>
                  <a:gd name="T31" fmla="*/ 73 h 295"/>
                  <a:gd name="T32" fmla="*/ 205 w 211"/>
                  <a:gd name="T33" fmla="*/ 64 h 295"/>
                  <a:gd name="T34" fmla="*/ 21 w 211"/>
                  <a:gd name="T35" fmla="*/ 49 h 295"/>
                  <a:gd name="T36" fmla="*/ 19 w 211"/>
                  <a:gd name="T37" fmla="*/ 44 h 295"/>
                  <a:gd name="T38" fmla="*/ 24 w 211"/>
                  <a:gd name="T39" fmla="*/ 33 h 295"/>
                  <a:gd name="T40" fmla="*/ 54 w 211"/>
                  <a:gd name="T41" fmla="*/ 28 h 295"/>
                  <a:gd name="T42" fmla="*/ 55 w 211"/>
                  <a:gd name="T43" fmla="*/ 29 h 295"/>
                  <a:gd name="T44" fmla="*/ 190 w 211"/>
                  <a:gd name="T45" fmla="*/ 79 h 295"/>
                  <a:gd name="T46" fmla="*/ 161 w 211"/>
                  <a:gd name="T47" fmla="*/ 106 h 295"/>
                  <a:gd name="T48" fmla="*/ 160 w 211"/>
                  <a:gd name="T49" fmla="*/ 106 h 295"/>
                  <a:gd name="T50" fmla="*/ 21 w 211"/>
                  <a:gd name="T51" fmla="*/ 49 h 295"/>
                  <a:gd name="T52" fmla="*/ 166 w 211"/>
                  <a:gd name="T53" fmla="*/ 111 h 295"/>
                  <a:gd name="T54" fmla="*/ 192 w 211"/>
                  <a:gd name="T55" fmla="*/ 86 h 295"/>
                  <a:gd name="T56" fmla="*/ 192 w 211"/>
                  <a:gd name="T57" fmla="*/ 244 h 295"/>
                  <a:gd name="T58" fmla="*/ 166 w 211"/>
                  <a:gd name="T59" fmla="*/ 268 h 295"/>
                  <a:gd name="T60" fmla="*/ 166 w 211"/>
                  <a:gd name="T61" fmla="*/ 115 h 295"/>
                  <a:gd name="T62" fmla="*/ 166 w 211"/>
                  <a:gd name="T63" fmla="*/ 11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1" h="295">
                    <a:moveTo>
                      <a:pt x="205" y="64"/>
                    </a:moveTo>
                    <a:cubicBezTo>
                      <a:pt x="61" y="11"/>
                      <a:pt x="61" y="11"/>
                      <a:pt x="61" y="11"/>
                    </a:cubicBezTo>
                    <a:cubicBezTo>
                      <a:pt x="58" y="10"/>
                      <a:pt x="32" y="0"/>
                      <a:pt x="11" y="19"/>
                    </a:cubicBezTo>
                    <a:cubicBezTo>
                      <a:pt x="4" y="26"/>
                      <a:pt x="0" y="35"/>
                      <a:pt x="0" y="45"/>
                    </a:cubicBezTo>
                    <a:cubicBezTo>
                      <a:pt x="0" y="47"/>
                      <a:pt x="1" y="48"/>
                      <a:pt x="1" y="50"/>
                    </a:cubicBezTo>
                    <a:cubicBezTo>
                      <a:pt x="1" y="228"/>
                      <a:pt x="1" y="228"/>
                      <a:pt x="1" y="228"/>
                    </a:cubicBezTo>
                    <a:cubicBezTo>
                      <a:pt x="1" y="232"/>
                      <a:pt x="3" y="236"/>
                      <a:pt x="7" y="237"/>
                    </a:cubicBezTo>
                    <a:cubicBezTo>
                      <a:pt x="153" y="295"/>
                      <a:pt x="153" y="295"/>
                      <a:pt x="153" y="295"/>
                    </a:cubicBezTo>
                    <a:cubicBezTo>
                      <a:pt x="154" y="295"/>
                      <a:pt x="156" y="295"/>
                      <a:pt x="157" y="295"/>
                    </a:cubicBezTo>
                    <a:cubicBezTo>
                      <a:pt x="159" y="295"/>
                      <a:pt x="161" y="295"/>
                      <a:pt x="162" y="294"/>
                    </a:cubicBezTo>
                    <a:cubicBezTo>
                      <a:pt x="165" y="292"/>
                      <a:pt x="166" y="289"/>
                      <a:pt x="166" y="286"/>
                    </a:cubicBezTo>
                    <a:cubicBezTo>
                      <a:pt x="166" y="276"/>
                      <a:pt x="166" y="276"/>
                      <a:pt x="166" y="276"/>
                    </a:cubicBezTo>
                    <a:cubicBezTo>
                      <a:pt x="193" y="251"/>
                      <a:pt x="193" y="251"/>
                      <a:pt x="193" y="251"/>
                    </a:cubicBezTo>
                    <a:cubicBezTo>
                      <a:pt x="195" y="254"/>
                      <a:pt x="198" y="256"/>
                      <a:pt x="201" y="256"/>
                    </a:cubicBezTo>
                    <a:cubicBezTo>
                      <a:pt x="207" y="256"/>
                      <a:pt x="211" y="251"/>
                      <a:pt x="211" y="246"/>
                    </a:cubicBezTo>
                    <a:cubicBezTo>
                      <a:pt x="211" y="73"/>
                      <a:pt x="211" y="73"/>
                      <a:pt x="211" y="73"/>
                    </a:cubicBezTo>
                    <a:cubicBezTo>
                      <a:pt x="211" y="69"/>
                      <a:pt x="208" y="66"/>
                      <a:pt x="205" y="64"/>
                    </a:cubicBezTo>
                    <a:close/>
                    <a:moveTo>
                      <a:pt x="21" y="49"/>
                    </a:moveTo>
                    <a:cubicBezTo>
                      <a:pt x="20" y="48"/>
                      <a:pt x="19" y="46"/>
                      <a:pt x="19" y="44"/>
                    </a:cubicBezTo>
                    <a:cubicBezTo>
                      <a:pt x="19" y="40"/>
                      <a:pt x="21" y="36"/>
                      <a:pt x="24" y="33"/>
                    </a:cubicBezTo>
                    <a:cubicBezTo>
                      <a:pt x="36" y="22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5" y="29"/>
                    </a:cubicBezTo>
                    <a:cubicBezTo>
                      <a:pt x="190" y="79"/>
                      <a:pt x="190" y="79"/>
                      <a:pt x="190" y="79"/>
                    </a:cubicBezTo>
                    <a:cubicBezTo>
                      <a:pt x="161" y="106"/>
                      <a:pt x="161" y="106"/>
                      <a:pt x="161" y="106"/>
                    </a:cubicBezTo>
                    <a:cubicBezTo>
                      <a:pt x="161" y="106"/>
                      <a:pt x="161" y="106"/>
                      <a:pt x="160" y="106"/>
                    </a:cubicBezTo>
                    <a:lnTo>
                      <a:pt x="21" y="49"/>
                    </a:lnTo>
                    <a:close/>
                    <a:moveTo>
                      <a:pt x="166" y="111"/>
                    </a:moveTo>
                    <a:cubicBezTo>
                      <a:pt x="192" y="86"/>
                      <a:pt x="192" y="86"/>
                      <a:pt x="192" y="86"/>
                    </a:cubicBezTo>
                    <a:cubicBezTo>
                      <a:pt x="192" y="244"/>
                      <a:pt x="192" y="244"/>
                      <a:pt x="192" y="244"/>
                    </a:cubicBezTo>
                    <a:cubicBezTo>
                      <a:pt x="166" y="268"/>
                      <a:pt x="166" y="268"/>
                      <a:pt x="166" y="268"/>
                    </a:cubicBezTo>
                    <a:cubicBezTo>
                      <a:pt x="166" y="115"/>
                      <a:pt x="166" y="115"/>
                      <a:pt x="166" y="115"/>
                    </a:cubicBezTo>
                    <a:cubicBezTo>
                      <a:pt x="166" y="114"/>
                      <a:pt x="166" y="112"/>
                      <a:pt x="166" y="1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77"/>
          <p:cNvGrpSpPr/>
          <p:nvPr/>
        </p:nvGrpSpPr>
        <p:grpSpPr>
          <a:xfrm>
            <a:off x="-822000" y="85253"/>
            <a:ext cx="3663951" cy="2614613"/>
            <a:chOff x="-839788" y="177800"/>
            <a:chExt cx="3663951" cy="2614613"/>
          </a:xfrm>
          <a:solidFill>
            <a:schemeClr val="bg1">
              <a:alpha val="50000"/>
            </a:schemeClr>
          </a:solidFill>
        </p:grpSpPr>
        <p:sp>
          <p:nvSpPr>
            <p:cNvPr id="179" name="Freeform 5"/>
            <p:cNvSpPr>
              <a:spLocks noEditPoints="1"/>
            </p:cNvSpPr>
            <p:nvPr/>
          </p:nvSpPr>
          <p:spPr bwMode="auto">
            <a:xfrm>
              <a:off x="-839788" y="177800"/>
              <a:ext cx="3663950" cy="1793875"/>
            </a:xfrm>
            <a:custGeom>
              <a:avLst/>
              <a:gdLst>
                <a:gd name="T0" fmla="*/ 598 w 2308"/>
                <a:gd name="T1" fmla="*/ 1130 h 1130"/>
                <a:gd name="T2" fmla="*/ 0 w 2308"/>
                <a:gd name="T3" fmla="*/ 1003 h 1130"/>
                <a:gd name="T4" fmla="*/ 2298 w 2308"/>
                <a:gd name="T5" fmla="*/ 0 h 1130"/>
                <a:gd name="T6" fmla="*/ 2308 w 2308"/>
                <a:gd name="T7" fmla="*/ 21 h 1130"/>
                <a:gd name="T8" fmla="*/ 598 w 2308"/>
                <a:gd name="T9" fmla="*/ 1130 h 1130"/>
                <a:gd name="T10" fmla="*/ 598 w 2308"/>
                <a:gd name="T11" fmla="*/ 1130 h 1130"/>
                <a:gd name="T12" fmla="*/ 63 w 2308"/>
                <a:gd name="T13" fmla="*/ 993 h 1130"/>
                <a:gd name="T14" fmla="*/ 598 w 2308"/>
                <a:gd name="T15" fmla="*/ 1098 h 1130"/>
                <a:gd name="T16" fmla="*/ 2193 w 2308"/>
                <a:gd name="T17" fmla="*/ 74 h 1130"/>
                <a:gd name="T18" fmla="*/ 63 w 2308"/>
                <a:gd name="T19" fmla="*/ 993 h 1130"/>
                <a:gd name="T20" fmla="*/ 63 w 2308"/>
                <a:gd name="T21" fmla="*/ 993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8" h="1130">
                  <a:moveTo>
                    <a:pt x="598" y="1130"/>
                  </a:moveTo>
                  <a:lnTo>
                    <a:pt x="0" y="1003"/>
                  </a:lnTo>
                  <a:lnTo>
                    <a:pt x="2298" y="0"/>
                  </a:lnTo>
                  <a:lnTo>
                    <a:pt x="2308" y="21"/>
                  </a:lnTo>
                  <a:lnTo>
                    <a:pt x="598" y="1130"/>
                  </a:lnTo>
                  <a:lnTo>
                    <a:pt x="598" y="1130"/>
                  </a:lnTo>
                  <a:close/>
                  <a:moveTo>
                    <a:pt x="63" y="993"/>
                  </a:moveTo>
                  <a:lnTo>
                    <a:pt x="598" y="1098"/>
                  </a:lnTo>
                  <a:lnTo>
                    <a:pt x="2193" y="74"/>
                  </a:lnTo>
                  <a:lnTo>
                    <a:pt x="63" y="993"/>
                  </a:lnTo>
                  <a:lnTo>
                    <a:pt x="63" y="9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6"/>
            <p:cNvSpPr>
              <a:spLocks noEditPoints="1"/>
            </p:cNvSpPr>
            <p:nvPr/>
          </p:nvSpPr>
          <p:spPr bwMode="auto">
            <a:xfrm>
              <a:off x="92075" y="177800"/>
              <a:ext cx="2732088" cy="2463800"/>
            </a:xfrm>
            <a:custGeom>
              <a:avLst/>
              <a:gdLst>
                <a:gd name="T0" fmla="*/ 263 w 1721"/>
                <a:gd name="T1" fmla="*/ 1552 h 1552"/>
                <a:gd name="T2" fmla="*/ 0 w 1721"/>
                <a:gd name="T3" fmla="*/ 1109 h 1552"/>
                <a:gd name="T4" fmla="*/ 1711 w 1721"/>
                <a:gd name="T5" fmla="*/ 0 h 1552"/>
                <a:gd name="T6" fmla="*/ 1721 w 1721"/>
                <a:gd name="T7" fmla="*/ 21 h 1552"/>
                <a:gd name="T8" fmla="*/ 284 w 1721"/>
                <a:gd name="T9" fmla="*/ 1267 h 1552"/>
                <a:gd name="T10" fmla="*/ 263 w 1721"/>
                <a:gd name="T11" fmla="*/ 1552 h 1552"/>
                <a:gd name="T12" fmla="*/ 263 w 1721"/>
                <a:gd name="T13" fmla="*/ 1552 h 1552"/>
                <a:gd name="T14" fmla="*/ 32 w 1721"/>
                <a:gd name="T15" fmla="*/ 1119 h 1552"/>
                <a:gd name="T16" fmla="*/ 242 w 1721"/>
                <a:gd name="T17" fmla="*/ 1478 h 1552"/>
                <a:gd name="T18" fmla="*/ 263 w 1721"/>
                <a:gd name="T19" fmla="*/ 1257 h 1552"/>
                <a:gd name="T20" fmla="*/ 1595 w 1721"/>
                <a:gd name="T21" fmla="*/ 106 h 1552"/>
                <a:gd name="T22" fmla="*/ 32 w 1721"/>
                <a:gd name="T23" fmla="*/ 1119 h 1552"/>
                <a:gd name="T24" fmla="*/ 32 w 1721"/>
                <a:gd name="T25" fmla="*/ 1119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1" h="1552">
                  <a:moveTo>
                    <a:pt x="263" y="1552"/>
                  </a:moveTo>
                  <a:lnTo>
                    <a:pt x="0" y="1109"/>
                  </a:lnTo>
                  <a:lnTo>
                    <a:pt x="1711" y="0"/>
                  </a:lnTo>
                  <a:lnTo>
                    <a:pt x="1721" y="21"/>
                  </a:lnTo>
                  <a:lnTo>
                    <a:pt x="284" y="1267"/>
                  </a:lnTo>
                  <a:lnTo>
                    <a:pt x="263" y="1552"/>
                  </a:lnTo>
                  <a:lnTo>
                    <a:pt x="263" y="1552"/>
                  </a:lnTo>
                  <a:close/>
                  <a:moveTo>
                    <a:pt x="32" y="1119"/>
                  </a:moveTo>
                  <a:lnTo>
                    <a:pt x="242" y="1478"/>
                  </a:lnTo>
                  <a:lnTo>
                    <a:pt x="263" y="1257"/>
                  </a:lnTo>
                  <a:lnTo>
                    <a:pt x="1595" y="106"/>
                  </a:lnTo>
                  <a:lnTo>
                    <a:pt x="32" y="1119"/>
                  </a:lnTo>
                  <a:lnTo>
                    <a:pt x="32" y="1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7"/>
            <p:cNvSpPr>
              <a:spLocks noEditPoints="1"/>
            </p:cNvSpPr>
            <p:nvPr/>
          </p:nvSpPr>
          <p:spPr bwMode="auto">
            <a:xfrm>
              <a:off x="476250" y="177800"/>
              <a:ext cx="2347913" cy="2447925"/>
            </a:xfrm>
            <a:custGeom>
              <a:avLst/>
              <a:gdLst>
                <a:gd name="T0" fmla="*/ 0 w 1479"/>
                <a:gd name="T1" fmla="*/ 1542 h 1542"/>
                <a:gd name="T2" fmla="*/ 21 w 1479"/>
                <a:gd name="T3" fmla="*/ 1257 h 1542"/>
                <a:gd name="T4" fmla="*/ 1469 w 1479"/>
                <a:gd name="T5" fmla="*/ 0 h 1542"/>
                <a:gd name="T6" fmla="*/ 1479 w 1479"/>
                <a:gd name="T7" fmla="*/ 21 h 1542"/>
                <a:gd name="T8" fmla="*/ 0 w 1479"/>
                <a:gd name="T9" fmla="*/ 1542 h 1542"/>
                <a:gd name="T10" fmla="*/ 0 w 1479"/>
                <a:gd name="T11" fmla="*/ 1542 h 1542"/>
                <a:gd name="T12" fmla="*/ 42 w 1479"/>
                <a:gd name="T13" fmla="*/ 1267 h 1542"/>
                <a:gd name="T14" fmla="*/ 21 w 1479"/>
                <a:gd name="T15" fmla="*/ 1489 h 1542"/>
                <a:gd name="T16" fmla="*/ 1290 w 1479"/>
                <a:gd name="T17" fmla="*/ 180 h 1542"/>
                <a:gd name="T18" fmla="*/ 42 w 1479"/>
                <a:gd name="T19" fmla="*/ 1267 h 1542"/>
                <a:gd name="T20" fmla="*/ 42 w 1479"/>
                <a:gd name="T21" fmla="*/ 1267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9" h="1542">
                  <a:moveTo>
                    <a:pt x="0" y="1542"/>
                  </a:moveTo>
                  <a:lnTo>
                    <a:pt x="21" y="1257"/>
                  </a:lnTo>
                  <a:lnTo>
                    <a:pt x="1469" y="0"/>
                  </a:lnTo>
                  <a:lnTo>
                    <a:pt x="1479" y="21"/>
                  </a:lnTo>
                  <a:lnTo>
                    <a:pt x="0" y="1542"/>
                  </a:lnTo>
                  <a:lnTo>
                    <a:pt x="0" y="1542"/>
                  </a:lnTo>
                  <a:close/>
                  <a:moveTo>
                    <a:pt x="42" y="1267"/>
                  </a:moveTo>
                  <a:lnTo>
                    <a:pt x="21" y="1489"/>
                  </a:lnTo>
                  <a:lnTo>
                    <a:pt x="1290" y="180"/>
                  </a:lnTo>
                  <a:lnTo>
                    <a:pt x="42" y="1267"/>
                  </a:lnTo>
                  <a:lnTo>
                    <a:pt x="42" y="1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8"/>
            <p:cNvSpPr>
              <a:spLocks noEditPoints="1"/>
            </p:cNvSpPr>
            <p:nvPr/>
          </p:nvSpPr>
          <p:spPr bwMode="auto">
            <a:xfrm>
              <a:off x="492125" y="177800"/>
              <a:ext cx="2332038" cy="2614613"/>
            </a:xfrm>
            <a:custGeom>
              <a:avLst/>
              <a:gdLst>
                <a:gd name="T0" fmla="*/ 693 w 1469"/>
                <a:gd name="T1" fmla="*/ 1647 h 1647"/>
                <a:gd name="T2" fmla="*/ 0 w 1469"/>
                <a:gd name="T3" fmla="*/ 1267 h 1647"/>
                <a:gd name="T4" fmla="*/ 1459 w 1469"/>
                <a:gd name="T5" fmla="*/ 0 h 1647"/>
                <a:gd name="T6" fmla="*/ 1469 w 1469"/>
                <a:gd name="T7" fmla="*/ 11 h 1647"/>
                <a:gd name="T8" fmla="*/ 693 w 1469"/>
                <a:gd name="T9" fmla="*/ 1647 h 1647"/>
                <a:gd name="T10" fmla="*/ 693 w 1469"/>
                <a:gd name="T11" fmla="*/ 1647 h 1647"/>
                <a:gd name="T12" fmla="*/ 42 w 1469"/>
                <a:gd name="T13" fmla="*/ 1257 h 1647"/>
                <a:gd name="T14" fmla="*/ 682 w 1469"/>
                <a:gd name="T15" fmla="*/ 1616 h 1647"/>
                <a:gd name="T16" fmla="*/ 1438 w 1469"/>
                <a:gd name="T17" fmla="*/ 53 h 1647"/>
                <a:gd name="T18" fmla="*/ 42 w 1469"/>
                <a:gd name="T19" fmla="*/ 1257 h 1647"/>
                <a:gd name="T20" fmla="*/ 42 w 1469"/>
                <a:gd name="T21" fmla="*/ 1257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647">
                  <a:moveTo>
                    <a:pt x="693" y="1647"/>
                  </a:moveTo>
                  <a:lnTo>
                    <a:pt x="0" y="1267"/>
                  </a:lnTo>
                  <a:lnTo>
                    <a:pt x="1459" y="0"/>
                  </a:lnTo>
                  <a:lnTo>
                    <a:pt x="1469" y="11"/>
                  </a:lnTo>
                  <a:lnTo>
                    <a:pt x="693" y="1647"/>
                  </a:lnTo>
                  <a:lnTo>
                    <a:pt x="693" y="1647"/>
                  </a:lnTo>
                  <a:close/>
                  <a:moveTo>
                    <a:pt x="42" y="1257"/>
                  </a:moveTo>
                  <a:lnTo>
                    <a:pt x="682" y="1616"/>
                  </a:lnTo>
                  <a:lnTo>
                    <a:pt x="1438" y="53"/>
                  </a:lnTo>
                  <a:lnTo>
                    <a:pt x="42" y="1257"/>
                  </a:lnTo>
                  <a:lnTo>
                    <a:pt x="42" y="1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252657" y="5300257"/>
            <a:ext cx="6627563" cy="591299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243779" y="3948961"/>
            <a:ext cx="6627563" cy="128364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 b="1" kern="1000" baseline="0">
                <a:solidFill>
                  <a:schemeClr val="bg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bg>
      <p:bgPr>
        <a:solidFill>
          <a:schemeClr val="bg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87591" y="99619"/>
            <a:ext cx="10377969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6" y="2108202"/>
            <a:ext cx="7994651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399823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6519334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5" y="1173"/>
            <a:ext cx="12198815" cy="6857050"/>
          </a:xfrm>
          <a:prstGeom prst="rect">
            <a:avLst/>
          </a:prstGeom>
        </p:spPr>
      </p:pic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1" y="533402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5487989" y="1063631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144591" y="21336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8.png"/><Relationship Id="rId17" Type="http://schemas.openxmlformats.org/officeDocument/2006/relationships/image" Target="../media/image7.png"/><Relationship Id="rId16" Type="http://schemas.openxmlformats.org/officeDocument/2006/relationships/image" Target="../media/image6.jpeg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815" y="1173"/>
            <a:ext cx="12198815" cy="6857050"/>
          </a:xfrm>
          <a:prstGeom prst="rect">
            <a:avLst/>
          </a:prstGeom>
        </p:spPr>
      </p:pic>
      <p:grpSp>
        <p:nvGrpSpPr>
          <p:cNvPr id="7" name="组合 25"/>
          <p:cNvGrpSpPr/>
          <p:nvPr/>
        </p:nvGrpSpPr>
        <p:grpSpPr>
          <a:xfrm>
            <a:off x="0" y="246888"/>
            <a:ext cx="429768" cy="457200"/>
            <a:chOff x="0" y="246888"/>
            <a:chExt cx="429768" cy="457200"/>
          </a:xfrm>
        </p:grpSpPr>
        <p:sp>
          <p:nvSpPr>
            <p:cNvPr id="28" name="矩形 27"/>
            <p:cNvSpPr/>
            <p:nvPr/>
          </p:nvSpPr>
          <p:spPr>
            <a:xfrm>
              <a:off x="0" y="246888"/>
              <a:ext cx="320040" cy="45720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62712" y="246888"/>
              <a:ext cx="67056" cy="45720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0" name="直角三角形 29"/>
          <p:cNvSpPr/>
          <p:nvPr/>
        </p:nvSpPr>
        <p:spPr>
          <a:xfrm>
            <a:off x="0" y="1453896"/>
            <a:ext cx="9765792" cy="5404104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直角三角形 30"/>
          <p:cNvSpPr/>
          <p:nvPr/>
        </p:nvSpPr>
        <p:spPr>
          <a:xfrm>
            <a:off x="0" y="4995672"/>
            <a:ext cx="3365425" cy="1862328"/>
          </a:xfrm>
          <a:prstGeom prst="rtTriangle">
            <a:avLst/>
          </a:prstGeom>
          <a:solidFill>
            <a:srgbClr val="7CC1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838200" y="1133475"/>
            <a:ext cx="10852859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72440" y="99669"/>
            <a:ext cx="11218619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13" name="图片 12" descr="PPT25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9525" y="-10160"/>
            <a:ext cx="12174855" cy="6848475"/>
          </a:xfrm>
          <a:prstGeom prst="rect">
            <a:avLst/>
          </a:prstGeom>
        </p:spPr>
      </p:pic>
      <p:pic>
        <p:nvPicPr>
          <p:cNvPr id="14" name="图片 13" descr="20170515企业画册(280 210)曲线9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 rot="5400000">
            <a:off x="10909300" y="4191000"/>
            <a:ext cx="2310130" cy="103505"/>
          </a:xfrm>
          <a:prstGeom prst="rect">
            <a:avLst/>
          </a:prstGeom>
        </p:spPr>
      </p:pic>
      <p:pic>
        <p:nvPicPr>
          <p:cNvPr id="15" name="图片 14" descr="201901108企业画册2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212725" y="6211570"/>
            <a:ext cx="2546350" cy="4349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accent1">
              <a:lumMod val="75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361950" indent="-361950" algn="just" defTabSz="6858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chemeClr val="accent1"/>
        </a:buClr>
        <a:buSzPct val="50000"/>
        <a:buFont typeface="Wingdings 3" panose="05040102010807070707" pitchFamily="18" charset="2"/>
        <a:buChar char="p"/>
        <a:defRPr lang="zh-CN" altLang="en-US" sz="2800" kern="1200" baseline="0" dirty="0" smtClean="0">
          <a:solidFill>
            <a:schemeClr val="accent1"/>
          </a:solidFill>
          <a:latin typeface="+mj-ea"/>
          <a:ea typeface="+mj-ea"/>
          <a:cs typeface="+mn-cs"/>
        </a:defRPr>
      </a:lvl1pPr>
      <a:lvl2pPr marL="361950" indent="-361950" algn="just" defTabSz="6858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jpe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1.pn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85.png"/><Relationship Id="rId1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87.png"/><Relationship Id="rId1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9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07.png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png"/><Relationship Id="rId8" Type="http://schemas.openxmlformats.org/officeDocument/2006/relationships/image" Target="../media/image127.png"/><Relationship Id="rId7" Type="http://schemas.openxmlformats.org/officeDocument/2006/relationships/image" Target="../media/image126.png"/><Relationship Id="rId6" Type="http://schemas.microsoft.com/office/2007/relationships/hdphoto" Target="../media/image125.wdp"/><Relationship Id="rId5" Type="http://schemas.openxmlformats.org/officeDocument/2006/relationships/image" Target="../media/image124.png"/><Relationship Id="rId4" Type="http://schemas.openxmlformats.org/officeDocument/2006/relationships/image" Target="../media/image123.jpe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5" Type="http://schemas.openxmlformats.org/officeDocument/2006/relationships/slideLayout" Target="../slideLayouts/slideLayout13.xml"/><Relationship Id="rId14" Type="http://schemas.openxmlformats.org/officeDocument/2006/relationships/image" Target="../media/image133.png"/><Relationship Id="rId13" Type="http://schemas.openxmlformats.org/officeDocument/2006/relationships/image" Target="../media/image132.png"/><Relationship Id="rId12" Type="http://schemas.openxmlformats.org/officeDocument/2006/relationships/image" Target="../media/image131.jpeg"/><Relationship Id="rId11" Type="http://schemas.openxmlformats.org/officeDocument/2006/relationships/image" Target="../media/image130.jpeg"/><Relationship Id="rId10" Type="http://schemas.openxmlformats.org/officeDocument/2006/relationships/image" Target="../media/image129.jpeg"/><Relationship Id="rId1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8" Type="http://schemas.openxmlformats.org/officeDocument/2006/relationships/image" Target="../media/image138.png"/><Relationship Id="rId7" Type="http://schemas.openxmlformats.org/officeDocument/2006/relationships/image" Target="../media/image137.png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microsoft.com/office/2007/relationships/hdphoto" Target="../media/image125.wdp"/><Relationship Id="rId3" Type="http://schemas.openxmlformats.org/officeDocument/2006/relationships/image" Target="../media/image124.png"/><Relationship Id="rId2" Type="http://schemas.openxmlformats.org/officeDocument/2006/relationships/image" Target="../media/image134.jpeg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144.png"/><Relationship Id="rId14" Type="http://schemas.openxmlformats.org/officeDocument/2006/relationships/image" Target="../media/image143.jpeg"/><Relationship Id="rId13" Type="http://schemas.openxmlformats.org/officeDocument/2006/relationships/image" Target="../media/image142.png"/><Relationship Id="rId12" Type="http://schemas.openxmlformats.org/officeDocument/2006/relationships/image" Target="../media/image141.png"/><Relationship Id="rId11" Type="http://schemas.openxmlformats.org/officeDocument/2006/relationships/image" Target="../media/image126.png"/><Relationship Id="rId10" Type="http://schemas.openxmlformats.org/officeDocument/2006/relationships/image" Target="../media/image140.png"/><Relationship Id="rId1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0.jpeg"/><Relationship Id="rId8" Type="http://schemas.microsoft.com/office/2007/relationships/hdphoto" Target="../media/image125.wdp"/><Relationship Id="rId7" Type="http://schemas.openxmlformats.org/officeDocument/2006/relationships/image" Target="../media/image124.png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51.png"/><Relationship Id="rId1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65.GIF"/><Relationship Id="rId6" Type="http://schemas.openxmlformats.org/officeDocument/2006/relationships/image" Target="../media/image164.png"/><Relationship Id="rId5" Type="http://schemas.openxmlformats.org/officeDocument/2006/relationships/image" Target="../media/image163.GIF"/><Relationship Id="rId4" Type="http://schemas.openxmlformats.org/officeDocument/2006/relationships/image" Target="../media/image162.jpeg"/><Relationship Id="rId3" Type="http://schemas.openxmlformats.org/officeDocument/2006/relationships/image" Target="../media/image161.GIF"/><Relationship Id="rId2" Type="http://schemas.openxmlformats.org/officeDocument/2006/relationships/image" Target="../media/image160.GIF"/><Relationship Id="rId1" Type="http://schemas.openxmlformats.org/officeDocument/2006/relationships/image" Target="../media/image159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image" Target="../media/image166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9.jpeg"/><Relationship Id="rId8" Type="http://schemas.openxmlformats.org/officeDocument/2006/relationships/image" Target="../media/image178.jpeg"/><Relationship Id="rId7" Type="http://schemas.openxmlformats.org/officeDocument/2006/relationships/image" Target="../media/image177.png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6" Type="http://schemas.openxmlformats.org/officeDocument/2006/relationships/slideLayout" Target="../slideLayouts/slideLayout14.xml"/><Relationship Id="rId15" Type="http://schemas.openxmlformats.org/officeDocument/2006/relationships/tags" Target="../tags/tag8.xml"/><Relationship Id="rId14" Type="http://schemas.openxmlformats.org/officeDocument/2006/relationships/image" Target="../media/image184.png"/><Relationship Id="rId13" Type="http://schemas.openxmlformats.org/officeDocument/2006/relationships/image" Target="../media/image183.png"/><Relationship Id="rId12" Type="http://schemas.openxmlformats.org/officeDocument/2006/relationships/image" Target="../media/image182.jpeg"/><Relationship Id="rId11" Type="http://schemas.openxmlformats.org/officeDocument/2006/relationships/image" Target="../media/image181.png"/><Relationship Id="rId10" Type="http://schemas.openxmlformats.org/officeDocument/2006/relationships/image" Target="../media/image180.png"/><Relationship Id="rId1" Type="http://schemas.openxmlformats.org/officeDocument/2006/relationships/tags" Target="../tags/tag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0.jpeg"/><Relationship Id="rId8" Type="http://schemas.openxmlformats.org/officeDocument/2006/relationships/image" Target="../media/image189.jpeg"/><Relationship Id="rId7" Type="http://schemas.openxmlformats.org/officeDocument/2006/relationships/image" Target="../media/image188.jpeg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jpe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2.xml"/><Relationship Id="rId1" Type="http://schemas.openxmlformats.org/officeDocument/2006/relationships/tags" Target="../tags/tag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194.png"/><Relationship Id="rId7" Type="http://schemas.openxmlformats.org/officeDocument/2006/relationships/image" Target="../media/image193.jpeg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98.png"/><Relationship Id="rId1" Type="http://schemas.openxmlformats.org/officeDocument/2006/relationships/image" Target="../media/image19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5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6" Type="http://schemas.openxmlformats.org/officeDocument/2006/relationships/slideLayout" Target="../slideLayouts/slideLayout13.xml"/><Relationship Id="rId35" Type="http://schemas.openxmlformats.org/officeDocument/2006/relationships/image" Target="../media/image60.png"/><Relationship Id="rId34" Type="http://schemas.openxmlformats.org/officeDocument/2006/relationships/image" Target="../media/image59.png"/><Relationship Id="rId33" Type="http://schemas.openxmlformats.org/officeDocument/2006/relationships/image" Target="../media/image58.png"/><Relationship Id="rId32" Type="http://schemas.openxmlformats.org/officeDocument/2006/relationships/image" Target="../media/image57.png"/><Relationship Id="rId31" Type="http://schemas.openxmlformats.org/officeDocument/2006/relationships/image" Target="../media/image56.png"/><Relationship Id="rId30" Type="http://schemas.openxmlformats.org/officeDocument/2006/relationships/image" Target="../media/image55.png"/><Relationship Id="rId3" Type="http://schemas.openxmlformats.org/officeDocument/2006/relationships/image" Target="../media/image28.jpeg"/><Relationship Id="rId29" Type="http://schemas.openxmlformats.org/officeDocument/2006/relationships/image" Target="../media/image54.png"/><Relationship Id="rId28" Type="http://schemas.openxmlformats.org/officeDocument/2006/relationships/image" Target="../media/image53.png"/><Relationship Id="rId27" Type="http://schemas.openxmlformats.org/officeDocument/2006/relationships/image" Target="../media/image52.png"/><Relationship Id="rId26" Type="http://schemas.openxmlformats.org/officeDocument/2006/relationships/image" Target="../media/image51.png"/><Relationship Id="rId25" Type="http://schemas.openxmlformats.org/officeDocument/2006/relationships/image" Target="../media/image50.png"/><Relationship Id="rId24" Type="http://schemas.openxmlformats.org/officeDocument/2006/relationships/image" Target="../media/image49.png"/><Relationship Id="rId23" Type="http://schemas.openxmlformats.org/officeDocument/2006/relationships/image" Target="../media/image48.png"/><Relationship Id="rId22" Type="http://schemas.openxmlformats.org/officeDocument/2006/relationships/image" Target="../media/image47.png"/><Relationship Id="rId21" Type="http://schemas.openxmlformats.org/officeDocument/2006/relationships/image" Target="../media/image46.png"/><Relationship Id="rId20" Type="http://schemas.openxmlformats.org/officeDocument/2006/relationships/image" Target="../media/image45.png"/><Relationship Id="rId2" Type="http://schemas.openxmlformats.org/officeDocument/2006/relationships/image" Target="../media/image27.png"/><Relationship Id="rId19" Type="http://schemas.openxmlformats.org/officeDocument/2006/relationships/image" Target="../media/image44.png"/><Relationship Id="rId18" Type="http://schemas.openxmlformats.org/officeDocument/2006/relationships/image" Target="../media/image43.png"/><Relationship Id="rId17" Type="http://schemas.openxmlformats.org/officeDocument/2006/relationships/image" Target="../media/image42.png"/><Relationship Id="rId16" Type="http://schemas.openxmlformats.org/officeDocument/2006/relationships/image" Target="../media/image41.pn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10.png"/><Relationship Id="rId2" Type="http://schemas.openxmlformats.org/officeDocument/2006/relationships/image" Target="../media/image68.png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0"/>
            <a:ext cx="13877290" cy="7810500"/>
          </a:xfrm>
          <a:prstGeom prst="rect">
            <a:avLst/>
          </a:prstGeom>
        </p:spPr>
      </p:pic>
      <p:pic>
        <p:nvPicPr>
          <p:cNvPr id="4" name="图片 3" descr="1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2488019"/>
            <a:ext cx="8083550" cy="1922691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5596895" y="3410242"/>
            <a:ext cx="7233242" cy="896967"/>
          </a:xfrm>
          <a:prstGeom prst="rect">
            <a:avLst/>
          </a:prstGeom>
          <a:noFill/>
          <a:ln>
            <a:noFill/>
          </a:ln>
        </p:spPr>
        <p:txBody>
          <a:bodyPr rIns="97200" bIns="46800" anchor="b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微软雅黑" panose="020B0503020204020204" pitchFamily="34" charset="-122"/>
              </a:rPr>
              <a:t>瑞丰光电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微软雅黑" panose="020B0503020204020204" pitchFamily="34" charset="-122"/>
              </a:rPr>
              <a:t>2022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微软雅黑" panose="020B0503020204020204" pitchFamily="34" charset="-122"/>
              </a:rPr>
              <a:t>校园招聘宣讲会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微软雅黑" panose="020B0503020204020204" pitchFamily="34" charset="-122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3953544" y="2474116"/>
            <a:ext cx="7896917" cy="102720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ln w="11430"/>
                <a:solidFill>
                  <a:srgbClr val="F5F9F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瑞意进取  丰耀未来</a:t>
            </a:r>
            <a:endParaRPr lang="en-US" altLang="zh-CN" sz="4800" b="1" dirty="0">
              <a:ln w="11430"/>
              <a:solidFill>
                <a:srgbClr val="F5F9F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33068" y="184358"/>
            <a:ext cx="526034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General Lighting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通用照明产品系列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3743" y="2041763"/>
            <a:ext cx="2538095" cy="1429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835" y="1979295"/>
            <a:ext cx="2545715" cy="1553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979" y="1924050"/>
            <a:ext cx="2519045" cy="1516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1419714" y="3576955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中小功率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08569" y="3552557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COB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39080" y="3562350"/>
            <a:ext cx="108151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灯丝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20130" y="4213840"/>
            <a:ext cx="143256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2835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4014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EMC3030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SMC3030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EMC5050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8302" y="3977620"/>
            <a:ext cx="143256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镜面铝系列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陶瓷系列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光谱系列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调光系列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陶瓷共晶系列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超导系列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39080" y="4109700"/>
            <a:ext cx="143256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常规直型灯丝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柔性灯丝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COB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灯带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PPT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184150"/>
            <a:ext cx="932815" cy="9328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17" name="图片 16" descr="11-15"/>
            <p:cNvPicPr>
              <a:picLocks noChangeAspect="1"/>
            </p:cNvPicPr>
            <p:nvPr/>
          </p:nvPicPr>
          <p:blipFill rotWithShape="1">
            <a:blip r:embed="rId6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pic>
        <p:nvPicPr>
          <p:cNvPr id="15" name="图片 14" descr="Shopping at the supermarket photos set 2 (3)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8375" y="1985010"/>
            <a:ext cx="2545080" cy="157734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线形标注 1(带强调线) 1"/>
          <p:cNvSpPr/>
          <p:nvPr/>
        </p:nvSpPr>
        <p:spPr>
          <a:xfrm flipV="1">
            <a:off x="2660650" y="2760980"/>
            <a:ext cx="1652270" cy="962025"/>
          </a:xfrm>
          <a:prstGeom prst="accentCallout1">
            <a:avLst/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80615外贸汇总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5295" y="2954655"/>
            <a:ext cx="1713230" cy="1121410"/>
          </a:xfrm>
          <a:prstGeom prst="rect">
            <a:avLst/>
          </a:prstGeom>
        </p:spPr>
      </p:pic>
      <p:sp>
        <p:nvSpPr>
          <p:cNvPr id="22" name="线形标注 1(带强调线) 21"/>
          <p:cNvSpPr/>
          <p:nvPr/>
        </p:nvSpPr>
        <p:spPr>
          <a:xfrm flipV="1">
            <a:off x="6148705" y="2954655"/>
            <a:ext cx="1652270" cy="962025"/>
          </a:xfrm>
          <a:prstGeom prst="accentCallout1">
            <a:avLst>
              <a:gd name="adj1" fmla="val 18750"/>
              <a:gd name="adj2" fmla="val -8333"/>
              <a:gd name="adj3" fmla="val 112541"/>
              <a:gd name="adj4" fmla="val -52036"/>
            </a:avLst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5030.8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0165" y="3037205"/>
            <a:ext cx="1623695" cy="1062990"/>
          </a:xfrm>
          <a:prstGeom prst="rect">
            <a:avLst/>
          </a:prstGeom>
        </p:spPr>
      </p:pic>
      <p:sp>
        <p:nvSpPr>
          <p:cNvPr id="23" name="线形标注 1(带强调线) 22"/>
          <p:cNvSpPr/>
          <p:nvPr/>
        </p:nvSpPr>
        <p:spPr>
          <a:xfrm flipV="1">
            <a:off x="9788525" y="2947670"/>
            <a:ext cx="1652270" cy="962025"/>
          </a:xfrm>
          <a:prstGeom prst="accentCallout1">
            <a:avLst>
              <a:gd name="adj1" fmla="val 18750"/>
              <a:gd name="adj2" fmla="val -8333"/>
              <a:gd name="adj3" fmla="val 171815"/>
              <a:gd name="adj4" fmla="val -29477"/>
            </a:avLst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untitled.7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88525" y="2954655"/>
            <a:ext cx="2039620" cy="133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170603企业画册(ppt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0" y="1160145"/>
            <a:ext cx="8575675" cy="37623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68018" y="213568"/>
            <a:ext cx="572071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Decorative Lighting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装饰照明产品系列</a:t>
            </a:r>
            <a:endParaRPr lang="en-US" altLang="zh-CN" sz="2000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0948" y="5235460"/>
            <a:ext cx="1005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装饰照明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81150" y="5128260"/>
            <a:ext cx="46443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2110/ 2014/ 2216/ 3014/ 2835/ 3528white/ 3528color/ 5050white/ 5050RGBWW/ 5730/ 3020</a:t>
            </a:r>
            <a:endParaRPr lang="en-US" altLang="zh-CN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581417" y="5290327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569817" y="5159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pic>
        <p:nvPicPr>
          <p:cNvPr id="9" name="图片 8" descr="PP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61290"/>
            <a:ext cx="932815" cy="93281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7" name="图片 6" descr="11-15"/>
            <p:cNvPicPr>
              <a:picLocks noChangeAspect="1"/>
            </p:cNvPicPr>
            <p:nvPr/>
          </p:nvPicPr>
          <p:blipFill rotWithShape="1">
            <a:blip r:embed="rId4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线形标注 1(带强调线) 7"/>
          <p:cNvSpPr/>
          <p:nvPr/>
        </p:nvSpPr>
        <p:spPr>
          <a:xfrm flipH="1" flipV="1">
            <a:off x="6239510" y="1885950"/>
            <a:ext cx="2112645" cy="1168400"/>
          </a:xfrm>
          <a:prstGeom prst="accentCallout1">
            <a:avLst/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untitled.8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9510" y="2080895"/>
            <a:ext cx="1986915" cy="130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3103" y="273258"/>
            <a:ext cx="503618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Backlight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背光产品系列</a:t>
            </a:r>
            <a:endParaRPr lang="en-US" altLang="zh-CN" dirty="0"/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24863" y="4860284"/>
            <a:ext cx="1005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大背光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51304" y="4860284"/>
            <a:ext cx="4425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EMC4014/ PCT4014/ PCT7020/ PCT4010/ EMC3030/ SMC3030/ Mini LED 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PPA2216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96878" y="4900924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689343" y="4860284"/>
            <a:ext cx="1005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小背光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95464" y="4939695"/>
            <a:ext cx="349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3806/ 3804/ 3006/ 3004/ 3805/ 2604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7661358" y="4900924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7821"/>
          <a:stretch>
            <a:fillRect/>
          </a:stretch>
        </p:blipFill>
        <p:spPr>
          <a:xfrm>
            <a:off x="6824345" y="1160145"/>
            <a:ext cx="4601394" cy="3277870"/>
          </a:xfrm>
          <a:prstGeom prst="rect">
            <a:avLst/>
          </a:prstGeom>
        </p:spPr>
      </p:pic>
      <p:pic>
        <p:nvPicPr>
          <p:cNvPr id="8" name="图片 7" descr="QQ截图20191020220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1160145"/>
            <a:ext cx="4494530" cy="3277870"/>
          </a:xfrm>
          <a:prstGeom prst="rect">
            <a:avLst/>
          </a:prstGeom>
        </p:spPr>
      </p:pic>
      <p:pic>
        <p:nvPicPr>
          <p:cNvPr id="9" name="图片 8" descr="PPT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11455"/>
            <a:ext cx="932815" cy="932815"/>
          </a:xfrm>
          <a:prstGeom prst="rect">
            <a:avLst/>
          </a:prstGeom>
        </p:spPr>
      </p:pic>
      <p:grpSp>
        <p:nvGrpSpPr>
          <p:cNvPr id="2" name="组合 12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14" name="图片 13" descr="11-15"/>
            <p:cNvPicPr>
              <a:picLocks noChangeAspect="1"/>
            </p:cNvPicPr>
            <p:nvPr/>
          </p:nvPicPr>
          <p:blipFill rotWithShape="1">
            <a:blip r:embed="rId5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20" name="直接连接符 19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线形标注 1(带强调线) 2"/>
          <p:cNvSpPr/>
          <p:nvPr/>
        </p:nvSpPr>
        <p:spPr>
          <a:xfrm flipH="1" flipV="1">
            <a:off x="6130925" y="3472815"/>
            <a:ext cx="2122170" cy="1168400"/>
          </a:xfrm>
          <a:prstGeom prst="accentCallout1">
            <a:avLst/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线形标注 1(带强调线) 20"/>
          <p:cNvSpPr/>
          <p:nvPr/>
        </p:nvSpPr>
        <p:spPr>
          <a:xfrm flipH="1" flipV="1">
            <a:off x="229235" y="3472815"/>
            <a:ext cx="2122170" cy="1168400"/>
          </a:xfrm>
          <a:prstGeom prst="accentCallout1">
            <a:avLst/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1985" y="3611880"/>
            <a:ext cx="2312035" cy="1476375"/>
          </a:xfrm>
          <a:prstGeom prst="rect">
            <a:avLst/>
          </a:prstGeom>
        </p:spPr>
      </p:pic>
      <p:pic>
        <p:nvPicPr>
          <p:cNvPr id="4" name="图片 3" descr="untitled.86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" y="3472815"/>
            <a:ext cx="2216785" cy="145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87348" y="227538"/>
            <a:ext cx="411035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CHIP LED Products Series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 LED</a:t>
            </a:r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产品系列</a:t>
            </a:r>
            <a:endParaRPr lang="en-US" altLang="zh-CN" dirty="0"/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92040" y="923925"/>
            <a:ext cx="7299960" cy="4817110"/>
          </a:xfrm>
          <a:prstGeom prst="rect">
            <a:avLst/>
          </a:prstGeom>
        </p:spPr>
      </p:pic>
      <p:grpSp>
        <p:nvGrpSpPr>
          <p:cNvPr id="4" name="组合 7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9" name="图片 8" descr="11-15"/>
            <p:cNvPicPr>
              <a:picLocks noChangeAspect="1"/>
            </p:cNvPicPr>
            <p:nvPr/>
          </p:nvPicPr>
          <p:blipFill rotWithShape="1">
            <a:blip r:embed="rId3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11" name="直接连接符 10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PPT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227330"/>
            <a:ext cx="932815" cy="932815"/>
          </a:xfrm>
          <a:prstGeom prst="rect">
            <a:avLst/>
          </a:prstGeom>
        </p:spPr>
      </p:pic>
      <p:sp>
        <p:nvSpPr>
          <p:cNvPr id="3" name="线形标注 1(带强调线) 2"/>
          <p:cNvSpPr/>
          <p:nvPr/>
        </p:nvSpPr>
        <p:spPr>
          <a:xfrm flipV="1">
            <a:off x="7154545" y="1495425"/>
            <a:ext cx="2775585" cy="1168400"/>
          </a:xfrm>
          <a:prstGeom prst="accentCallout1">
            <a:avLst/>
          </a:prstGeom>
          <a:solidFill>
            <a:srgbClr val="6D619D">
              <a:alpha val="50000"/>
            </a:srgbClr>
          </a:solidFill>
          <a:ln>
            <a:solidFill>
              <a:srgbClr val="A6D6BC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untitled.5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4545" y="1374775"/>
            <a:ext cx="2616835" cy="16713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51610" y="4224655"/>
            <a:ext cx="31800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0603/ 1206/ 1204/ 0805/ 0402/ 0606/ 1210/ 0201/ 1205/ PLCC 1608/ 0807+IC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6065" y="4224397"/>
            <a:ext cx="120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 LED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360320" y="4265037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hutterstock_11715948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325880"/>
            <a:ext cx="6742430" cy="4493895"/>
          </a:xfrm>
          <a:prstGeom prst="rect">
            <a:avLst/>
          </a:prstGeom>
        </p:spPr>
      </p:pic>
      <p:sp>
        <p:nvSpPr>
          <p:cNvPr id="9" name="线形标注 1(带强调线) 8"/>
          <p:cNvSpPr/>
          <p:nvPr/>
        </p:nvSpPr>
        <p:spPr>
          <a:xfrm flipV="1">
            <a:off x="2247265" y="3006090"/>
            <a:ext cx="2492375" cy="1381760"/>
          </a:xfrm>
          <a:prstGeom prst="accentCallout1">
            <a:avLst>
              <a:gd name="adj1" fmla="val 18750"/>
              <a:gd name="adj2" fmla="val -8333"/>
              <a:gd name="adj3" fmla="val 103998"/>
              <a:gd name="adj4" fmla="val -34171"/>
            </a:avLst>
          </a:prstGeom>
          <a:solidFill>
            <a:srgbClr val="6D619D">
              <a:alpha val="50000"/>
            </a:srgbClr>
          </a:solidFill>
          <a:ln w="12700" cmpd="sng">
            <a:solidFill>
              <a:srgbClr val="A6D6BC"/>
            </a:solidFill>
            <a:prstDash val="soli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202305" y="3176905"/>
            <a:ext cx="1316990" cy="1071880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06068" y="227538"/>
            <a:ext cx="367982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IR LED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红外产品系列</a:t>
            </a:r>
            <a:endParaRPr lang="en-US" altLang="zh-CN" dirty="0"/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46021" y="3147464"/>
            <a:ext cx="120497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 LED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67700" y="3168015"/>
            <a:ext cx="3098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3535/ 2830/ 3030/ 4335/ 4228/ 3020/ 0402/ 0603/ 1206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060276" y="3188104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4" name="图片 3" descr="11-15"/>
            <p:cNvPicPr>
              <a:picLocks noChangeAspect="1"/>
            </p:cNvPicPr>
            <p:nvPr/>
          </p:nvPicPr>
          <p:blipFill rotWithShape="1">
            <a:blip r:embed="rId3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PPT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227330"/>
            <a:ext cx="932815" cy="932815"/>
          </a:xfrm>
          <a:prstGeom prst="rect">
            <a:avLst/>
          </a:prstGeom>
        </p:spPr>
      </p:pic>
      <p:pic>
        <p:nvPicPr>
          <p:cNvPr id="8" name="图片 7" descr="180615外贸汇总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680" y="3251200"/>
            <a:ext cx="1087120" cy="941705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315085" y="2836545"/>
            <a:ext cx="137160" cy="1060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0155" y="6350"/>
            <a:ext cx="4541520" cy="68262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30858" y="227538"/>
            <a:ext cx="40309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RGB LED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全彩产品系列</a:t>
            </a:r>
            <a:endParaRPr lang="en-US" altLang="zh-CN" dirty="0"/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831" y="3004162"/>
            <a:ext cx="120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RGB LED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39650" y="3112450"/>
            <a:ext cx="7256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1212/ 1515/ 1921/ 2727/ 3535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781086" y="3044802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4" name="图片 3" descr="11-15"/>
            <p:cNvPicPr>
              <a:picLocks noChangeAspect="1"/>
            </p:cNvPicPr>
            <p:nvPr/>
          </p:nvPicPr>
          <p:blipFill rotWithShape="1">
            <a:blip r:embed="rId3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PPT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" y="227330"/>
            <a:ext cx="932815" cy="932815"/>
          </a:xfrm>
          <a:prstGeom prst="rect">
            <a:avLst/>
          </a:prstGeom>
        </p:spPr>
      </p:pic>
      <p:sp>
        <p:nvSpPr>
          <p:cNvPr id="10" name="线形标注 1(带强调线) 9"/>
          <p:cNvSpPr/>
          <p:nvPr/>
        </p:nvSpPr>
        <p:spPr>
          <a:xfrm flipH="1">
            <a:off x="5609590" y="2446020"/>
            <a:ext cx="2482215" cy="1470025"/>
          </a:xfrm>
          <a:prstGeom prst="accentCallout1">
            <a:avLst/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第一种（2）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000" y="2446020"/>
            <a:ext cx="2504440" cy="163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12773" y="184358"/>
            <a:ext cx="524129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Automotive LED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汽车电子产品系列</a:t>
            </a:r>
            <a:endParaRPr lang="en-US" altLang="zh-CN" dirty="0"/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7823" y="5035361"/>
            <a:ext cx="120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汽车电子</a:t>
            </a:r>
            <a:r>
              <a:rPr lang="en-US" altLang="zh-CN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66502" y="5129044"/>
            <a:ext cx="813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3528 PLCC2/ 2014/ 4014/ 2835/ 3232 RGB/ 3528 PLCC4/ 3528 LENS/ 3535 PLCC6/ EMC3030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812078" y="5076001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8932" b="21525"/>
          <a:stretch>
            <a:fillRect/>
          </a:stretch>
        </p:blipFill>
        <p:spPr>
          <a:xfrm>
            <a:off x="756285" y="2077720"/>
            <a:ext cx="4381500" cy="1869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6097"/>
          <a:stretch>
            <a:fillRect/>
          </a:stretch>
        </p:blipFill>
        <p:spPr>
          <a:xfrm>
            <a:off x="5151120" y="2077720"/>
            <a:ext cx="3863340" cy="18694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3" name="图片 2" descr="11-15"/>
            <p:cNvPicPr>
              <a:picLocks noChangeAspect="1"/>
            </p:cNvPicPr>
            <p:nvPr/>
          </p:nvPicPr>
          <p:blipFill rotWithShape="1">
            <a:blip r:embed="rId4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QQ截图2019102422115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530" y="269240"/>
            <a:ext cx="935990" cy="935990"/>
          </a:xfrm>
          <a:prstGeom prst="rect">
            <a:avLst/>
          </a:prstGeom>
        </p:spPr>
      </p:pic>
      <p:sp>
        <p:nvSpPr>
          <p:cNvPr id="12" name="线形标注 1(带强调线) 11"/>
          <p:cNvSpPr/>
          <p:nvPr/>
        </p:nvSpPr>
        <p:spPr>
          <a:xfrm flipV="1">
            <a:off x="8764270" y="3224530"/>
            <a:ext cx="1892300" cy="1166495"/>
          </a:xfrm>
          <a:prstGeom prst="accentCallout1">
            <a:avLst/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线形标注 1(带强调线) 13"/>
          <p:cNvSpPr/>
          <p:nvPr/>
        </p:nvSpPr>
        <p:spPr>
          <a:xfrm flipV="1">
            <a:off x="2845435" y="3325495"/>
            <a:ext cx="1892300" cy="1166495"/>
          </a:xfrm>
          <a:prstGeom prst="accentCallout1">
            <a:avLst/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80615外贸汇总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950" y="3317240"/>
            <a:ext cx="1797050" cy="1174750"/>
          </a:xfrm>
          <a:prstGeom prst="rect">
            <a:avLst/>
          </a:prstGeom>
        </p:spPr>
      </p:pic>
      <p:pic>
        <p:nvPicPr>
          <p:cNvPr id="8" name="图片 7" descr="180615外贸汇总3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730" y="3426460"/>
            <a:ext cx="1627505" cy="106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3915" t="51022" r="-3915" b="-14667"/>
          <a:stretch>
            <a:fillRect/>
          </a:stretch>
        </p:blipFill>
        <p:spPr>
          <a:xfrm>
            <a:off x="7158990" y="1888490"/>
            <a:ext cx="5200650" cy="4030980"/>
          </a:xfrm>
          <a:prstGeom prst="rect">
            <a:avLst/>
          </a:prstGeom>
        </p:spPr>
      </p:pic>
      <p:sp>
        <p:nvSpPr>
          <p:cNvPr id="8" name="线形标注 1(带强调线) 7"/>
          <p:cNvSpPr/>
          <p:nvPr/>
        </p:nvSpPr>
        <p:spPr>
          <a:xfrm flipH="1">
            <a:off x="5201285" y="2820670"/>
            <a:ext cx="2482215" cy="1470025"/>
          </a:xfrm>
          <a:prstGeom prst="accentCallout1">
            <a:avLst>
              <a:gd name="adj1" fmla="val 18750"/>
              <a:gd name="adj2" fmla="val -8333"/>
              <a:gd name="adj3" fmla="val -17926"/>
              <a:gd name="adj4" fmla="val -76362"/>
            </a:avLst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48613" y="184358"/>
            <a:ext cx="383794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UV LED Products Series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紫外</a:t>
            </a:r>
            <a:r>
              <a:rPr lang="en-US" alt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(UV)</a:t>
            </a:r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产品系列</a:t>
            </a:r>
            <a:endParaRPr lang="en-US" altLang="zh-CN" dirty="0"/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39451" y="5072939"/>
            <a:ext cx="120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UV LED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08131" y="5166622"/>
            <a:ext cx="2889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UVA(365-415nm), UVC(280nm)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053706" y="5113579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3" name="图片 2" descr="11-15"/>
            <p:cNvPicPr>
              <a:picLocks noChangeAspect="1"/>
            </p:cNvPicPr>
            <p:nvPr/>
          </p:nvPicPr>
          <p:blipFill rotWithShape="1">
            <a:blip r:embed="rId3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PPT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53670"/>
            <a:ext cx="932815" cy="932815"/>
          </a:xfrm>
          <a:prstGeom prst="rect">
            <a:avLst/>
          </a:prstGeom>
        </p:spPr>
      </p:pic>
      <p:pic>
        <p:nvPicPr>
          <p:cNvPr id="6" name="图片 5" descr="190807外贸汇总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670" y="3034665"/>
            <a:ext cx="1054100" cy="104203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07579" y="4087878"/>
            <a:ext cx="1657684" cy="92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88288" y="184358"/>
            <a:ext cx="475170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VCSEL  Optical Sensing Series</a:t>
            </a:r>
            <a:endParaRPr lang="en-US" altLang="zh-CN" sz="3000" b="1" dirty="0">
              <a:solidFill>
                <a:srgbClr val="403D87"/>
              </a:solidFill>
              <a:ea typeface="微软雅黑" panose="020B0503020204020204" pitchFamily="34" charset="-122"/>
              <a:cs typeface="+mn-lt"/>
            </a:endParaRPr>
          </a:p>
          <a:p>
            <a:pPr algn="l"/>
            <a:r>
              <a:rPr lang="en-US" alt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VCSEL</a:t>
            </a:r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等光传感产品系列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7823" y="5035361"/>
            <a:ext cx="120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VCSEL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66502" y="5129044"/>
            <a:ext cx="813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3535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3030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P-Sensor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HCSEL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4-6W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以上产品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812078" y="5076001"/>
            <a:ext cx="0" cy="413864"/>
          </a:xfrm>
          <a:prstGeom prst="line">
            <a:avLst/>
          </a:prstGeom>
          <a:ln w="19050">
            <a:solidFill>
              <a:srgbClr val="403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40" y="1160145"/>
            <a:ext cx="3801745" cy="4900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170" y="8037598"/>
            <a:ext cx="4762500" cy="3562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570" y="8189998"/>
            <a:ext cx="4762500" cy="3562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970" y="8342398"/>
            <a:ext cx="4762500" cy="35623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370" y="8494798"/>
            <a:ext cx="4762500" cy="3562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770" y="8647198"/>
            <a:ext cx="4762500" cy="3562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16" name="图片 15" descr="20170515企业画册(280 210)曲线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3" name="图片 2" descr="11-15"/>
            <p:cNvPicPr>
              <a:picLocks noChangeAspect="1"/>
            </p:cNvPicPr>
            <p:nvPr/>
          </p:nvPicPr>
          <p:blipFill rotWithShape="1">
            <a:blip r:embed="rId4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cxnSp>
        <p:nvCxnSpPr>
          <p:cNvPr id="4" name="直接连接符 3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PPT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45" y="184150"/>
            <a:ext cx="932815" cy="932815"/>
          </a:xfrm>
          <a:prstGeom prst="rect">
            <a:avLst/>
          </a:prstGeom>
        </p:spPr>
      </p:pic>
      <p:sp>
        <p:nvSpPr>
          <p:cNvPr id="19" name="线形标注 1(带强调线) 7"/>
          <p:cNvSpPr/>
          <p:nvPr/>
        </p:nvSpPr>
        <p:spPr>
          <a:xfrm flipH="1">
            <a:off x="3809651" y="2847690"/>
            <a:ext cx="2482215" cy="1470025"/>
          </a:xfrm>
          <a:prstGeom prst="accentCallout1">
            <a:avLst>
              <a:gd name="adj1" fmla="val 93191"/>
              <a:gd name="adj2" fmla="val -8333"/>
              <a:gd name="adj3" fmla="val 89600"/>
              <a:gd name="adj4" fmla="val -80172"/>
            </a:avLst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14718">
            <a:off x="4455284" y="3213719"/>
            <a:ext cx="1111253" cy="1106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79780" y="173355"/>
            <a:ext cx="46882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Mini Micro LED Products </a:t>
            </a:r>
            <a:endParaRPr lang="en-US" altLang="zh-CN" sz="3000" b="1" dirty="0">
              <a:solidFill>
                <a:srgbClr val="403D87"/>
              </a:solidFill>
              <a:ea typeface="微软雅黑" panose="020B0503020204020204" pitchFamily="34" charset="-122"/>
              <a:cs typeface="+mn-lt"/>
              <a:sym typeface="+mn-ea"/>
            </a:endParaRPr>
          </a:p>
          <a:p>
            <a:pPr algn="l"/>
            <a:r>
              <a:rPr lang="en-US" altLang="zh-CN" sz="3000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Mini Micro LED</a:t>
            </a:r>
            <a:r>
              <a:rPr lang="zh-CN" altLang="en-US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产品系列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05263" y="5035550"/>
            <a:ext cx="13633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Mini Micro LED(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95901" y="5121170"/>
            <a:ext cx="19773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Pitch0.9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0.68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0.49</a:t>
            </a:r>
            <a:endParaRPr 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79615" y="5194300"/>
            <a:ext cx="13633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Mini Micro LED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37935" y="1961515"/>
            <a:ext cx="5078095" cy="2601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" y="1961515"/>
            <a:ext cx="3908425" cy="2602230"/>
          </a:xfrm>
          <a:prstGeom prst="rect">
            <a:avLst/>
          </a:prstGeom>
        </p:spPr>
      </p:pic>
      <p:sp>
        <p:nvSpPr>
          <p:cNvPr id="6" name="流程图: 多文档 5"/>
          <p:cNvSpPr/>
          <p:nvPr/>
        </p:nvSpPr>
        <p:spPr>
          <a:xfrm>
            <a:off x="453390" y="356235"/>
            <a:ext cx="274320" cy="274320"/>
          </a:xfrm>
          <a:prstGeom prst="flowChartMultidocumen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线形标注 1(带强调线) 7"/>
          <p:cNvSpPr/>
          <p:nvPr/>
        </p:nvSpPr>
        <p:spPr>
          <a:xfrm>
            <a:off x="3640455" y="3836035"/>
            <a:ext cx="2016125" cy="1470025"/>
          </a:xfrm>
          <a:prstGeom prst="accentCallout1">
            <a:avLst>
              <a:gd name="adj1" fmla="val 18750"/>
              <a:gd name="adj2" fmla="val -8333"/>
              <a:gd name="adj3" fmla="val -26026"/>
              <a:gd name="adj4" fmla="val -48804"/>
            </a:avLst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时代云端logo组合（最新版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570" y="4034155"/>
            <a:ext cx="937260" cy="1073785"/>
          </a:xfrm>
          <a:prstGeom prst="rect">
            <a:avLst/>
          </a:prstGeom>
        </p:spPr>
      </p:pic>
      <p:sp>
        <p:nvSpPr>
          <p:cNvPr id="10" name="线形标注 1(带强调线) 9"/>
          <p:cNvSpPr/>
          <p:nvPr/>
        </p:nvSpPr>
        <p:spPr>
          <a:xfrm>
            <a:off x="9785985" y="3765550"/>
            <a:ext cx="2016125" cy="1470025"/>
          </a:xfrm>
          <a:prstGeom prst="accentCallout1">
            <a:avLst>
              <a:gd name="adj1" fmla="val 18750"/>
              <a:gd name="adj2" fmla="val -8333"/>
              <a:gd name="adj3" fmla="val -34643"/>
              <a:gd name="adj4" fmla="val -46110"/>
            </a:avLst>
          </a:prstGeom>
          <a:solidFill>
            <a:srgbClr val="6D619D">
              <a:alpha val="64000"/>
            </a:srgbClr>
          </a:solidFill>
          <a:ln>
            <a:solidFill>
              <a:srgbClr val="A6D6BC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48047">
            <a:off x="10325414" y="4088873"/>
            <a:ext cx="1051362" cy="94712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31984" y="5207421"/>
            <a:ext cx="197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M</a:t>
            </a:r>
            <a:r>
              <a:rPr lang="en-US" altLang="zh-CN" dirty="0"/>
              <a:t>NT</a:t>
            </a:r>
            <a:r>
              <a:rPr lang="zh-CN" altLang="en-US" dirty="0"/>
              <a:t>、</a:t>
            </a:r>
            <a:r>
              <a:rPr lang="en-US" altLang="zh-CN" dirty="0"/>
              <a:t>65</a:t>
            </a:r>
            <a:r>
              <a:rPr lang="zh-CN" altLang="en-US" dirty="0"/>
              <a:t>寸、</a:t>
            </a:r>
            <a:r>
              <a:rPr lang="en-US" altLang="zh-CN" dirty="0"/>
              <a:t>75</a:t>
            </a:r>
            <a:r>
              <a:rPr lang="zh-CN" altLang="en-US" dirty="0"/>
              <a:t>寸、</a:t>
            </a:r>
            <a:r>
              <a:rPr lang="en-US" altLang="zh-CN" dirty="0"/>
              <a:t>85</a:t>
            </a:r>
            <a:r>
              <a:rPr lang="zh-CN" altLang="en-US" dirty="0"/>
              <a:t>寸、</a:t>
            </a:r>
            <a:r>
              <a:rPr lang="en-US" altLang="zh-CN" dirty="0"/>
              <a:t>110</a:t>
            </a:r>
            <a:r>
              <a:rPr lang="zh-CN" altLang="en-US" dirty="0"/>
              <a:t>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 descr="厂区图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886" y="0"/>
            <a:ext cx="9699272" cy="6858000"/>
          </a:xfrm>
          <a:prstGeom prst="rect">
            <a:avLst/>
          </a:prstGeom>
        </p:spPr>
      </p:pic>
      <p:sp>
        <p:nvSpPr>
          <p:cNvPr id="34" name="梯形 4"/>
          <p:cNvSpPr/>
          <p:nvPr/>
        </p:nvSpPr>
        <p:spPr>
          <a:xfrm flipV="1">
            <a:off x="3596797" y="-9525"/>
            <a:ext cx="9782806" cy="6858000"/>
          </a:xfrm>
          <a:custGeom>
            <a:avLst/>
            <a:gdLst>
              <a:gd name="connsiteX0" fmla="*/ 0 w 14512413"/>
              <a:gd name="connsiteY0" fmla="*/ 6858000 h 6858000"/>
              <a:gd name="connsiteX1" fmla="*/ 3779307 w 14512413"/>
              <a:gd name="connsiteY1" fmla="*/ 0 h 6858000"/>
              <a:gd name="connsiteX2" fmla="*/ 10733106 w 14512413"/>
              <a:gd name="connsiteY2" fmla="*/ 0 h 6858000"/>
              <a:gd name="connsiteX3" fmla="*/ 14512413 w 14512413"/>
              <a:gd name="connsiteY3" fmla="*/ 6858000 h 6858000"/>
              <a:gd name="connsiteX4" fmla="*/ 0 w 14512413"/>
              <a:gd name="connsiteY4" fmla="*/ 6858000 h 6858000"/>
              <a:gd name="connsiteX0-1" fmla="*/ 0 w 14512413"/>
              <a:gd name="connsiteY0-2" fmla="*/ 6858000 h 6858000"/>
              <a:gd name="connsiteX1-3" fmla="*/ 3779307 w 14512413"/>
              <a:gd name="connsiteY1-4" fmla="*/ 0 h 6858000"/>
              <a:gd name="connsiteX2-5" fmla="*/ 9818706 w 14512413"/>
              <a:gd name="connsiteY2-6" fmla="*/ 0 h 6858000"/>
              <a:gd name="connsiteX3-7" fmla="*/ 14512413 w 14512413"/>
              <a:gd name="connsiteY3-8" fmla="*/ 6858000 h 6858000"/>
              <a:gd name="connsiteX4-9" fmla="*/ 0 w 14512413"/>
              <a:gd name="connsiteY4-10" fmla="*/ 6858000 h 6858000"/>
              <a:gd name="connsiteX0-11" fmla="*/ 0 w 14512413"/>
              <a:gd name="connsiteY0-12" fmla="*/ 6858000 h 6858000"/>
              <a:gd name="connsiteX1-13" fmla="*/ 3779307 w 14512413"/>
              <a:gd name="connsiteY1-14" fmla="*/ 0 h 6858000"/>
              <a:gd name="connsiteX2-15" fmla="*/ 9775163 w 14512413"/>
              <a:gd name="connsiteY2-16" fmla="*/ 0 h 6858000"/>
              <a:gd name="connsiteX3-17" fmla="*/ 14512413 w 14512413"/>
              <a:gd name="connsiteY3-18" fmla="*/ 6858000 h 6858000"/>
              <a:gd name="connsiteX4-19" fmla="*/ 0 w 14512413"/>
              <a:gd name="connsiteY4-20" fmla="*/ 6858000 h 6858000"/>
              <a:gd name="connsiteX0-21" fmla="*/ 0 w 9775163"/>
              <a:gd name="connsiteY0-22" fmla="*/ 6858000 h 6858000"/>
              <a:gd name="connsiteX1-23" fmla="*/ 3779307 w 9775163"/>
              <a:gd name="connsiteY1-24" fmla="*/ 0 h 6858000"/>
              <a:gd name="connsiteX2-25" fmla="*/ 9775163 w 9775163"/>
              <a:gd name="connsiteY2-26" fmla="*/ 0 h 6858000"/>
              <a:gd name="connsiteX3-27" fmla="*/ 9733936 w 9775163"/>
              <a:gd name="connsiteY3-28" fmla="*/ 6828504 h 6858000"/>
              <a:gd name="connsiteX4-29" fmla="*/ 0 w 9775163"/>
              <a:gd name="connsiteY4-30" fmla="*/ 685800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775163" h="6858000">
                <a:moveTo>
                  <a:pt x="0" y="6858000"/>
                </a:moveTo>
                <a:lnTo>
                  <a:pt x="3779307" y="0"/>
                </a:lnTo>
                <a:lnTo>
                  <a:pt x="9775163" y="0"/>
                </a:lnTo>
                <a:lnTo>
                  <a:pt x="9733936" y="6828504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655331" y="580606"/>
            <a:ext cx="3648269" cy="3476571"/>
            <a:chOff x="655331" y="580606"/>
            <a:chExt cx="3648269" cy="3476571"/>
          </a:xfrm>
        </p:grpSpPr>
        <p:sp>
          <p:nvSpPr>
            <p:cNvPr id="38" name="等腰三角形 37"/>
            <p:cNvSpPr/>
            <p:nvPr/>
          </p:nvSpPr>
          <p:spPr>
            <a:xfrm rot="2981571">
              <a:off x="937247" y="298690"/>
              <a:ext cx="3014905" cy="3578737"/>
            </a:xfrm>
            <a:prstGeom prst="triangle">
              <a:avLst/>
            </a:prstGeom>
            <a:solidFill>
              <a:srgbClr val="403D8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 rot="2707795">
              <a:off x="1741241" y="1494819"/>
              <a:ext cx="3014905" cy="2109812"/>
            </a:xfrm>
            <a:prstGeom prst="triangle">
              <a:avLst/>
            </a:prstGeom>
            <a:solidFill>
              <a:srgbClr val="A6D6BC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0" name="文本框 7"/>
          <p:cNvSpPr txBox="1"/>
          <p:nvPr/>
        </p:nvSpPr>
        <p:spPr>
          <a:xfrm>
            <a:off x="1655405" y="235324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目录</a:t>
            </a:r>
            <a:endParaRPr lang="en-US" altLang="zh-CN" sz="6000" dirty="0">
              <a:solidFill>
                <a:schemeClr val="bg1"/>
              </a:solidFill>
            </a:endParaRPr>
          </a:p>
        </p:txBody>
      </p:sp>
      <p:sp>
        <p:nvSpPr>
          <p:cNvPr id="41" name="文本框 8"/>
          <p:cNvSpPr txBox="1"/>
          <p:nvPr/>
        </p:nvSpPr>
        <p:spPr>
          <a:xfrm>
            <a:off x="928899" y="3368911"/>
            <a:ext cx="3031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CONTENTS</a:t>
            </a:r>
            <a:endParaRPr lang="en-US" altLang="zh-CN" sz="4400" dirty="0">
              <a:solidFill>
                <a:schemeClr val="bg1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1047904" y="3334256"/>
            <a:ext cx="26860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1"/>
          <p:cNvGrpSpPr/>
          <p:nvPr/>
        </p:nvGrpSpPr>
        <p:grpSpPr>
          <a:xfrm>
            <a:off x="7539623" y="5302986"/>
            <a:ext cx="883407" cy="881086"/>
            <a:chOff x="7460039" y="1375766"/>
            <a:chExt cx="1428337" cy="1424584"/>
          </a:xfrm>
        </p:grpSpPr>
        <p:sp>
          <p:nvSpPr>
            <p:cNvPr id="53" name="等腰三角形 52"/>
            <p:cNvSpPr/>
            <p:nvPr/>
          </p:nvSpPr>
          <p:spPr>
            <a:xfrm rot="5400000">
              <a:off x="7677626" y="1589600"/>
              <a:ext cx="1424584" cy="996916"/>
            </a:xfrm>
            <a:prstGeom prst="triangle">
              <a:avLst/>
            </a:prstGeom>
            <a:solidFill>
              <a:srgbClr val="A6D6BC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 rot="3499384">
              <a:off x="7543011" y="1561418"/>
              <a:ext cx="887335" cy="1053279"/>
            </a:xfrm>
            <a:prstGeom prst="triangle">
              <a:avLst/>
            </a:prstGeom>
            <a:solidFill>
              <a:srgbClr val="403D8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987290" y="638175"/>
            <a:ext cx="5944870" cy="881380"/>
            <a:chOff x="7854" y="1005"/>
            <a:chExt cx="9362" cy="1388"/>
          </a:xfrm>
        </p:grpSpPr>
        <p:grpSp>
          <p:nvGrpSpPr>
            <p:cNvPr id="3" name="组合 42"/>
            <p:cNvGrpSpPr/>
            <p:nvPr/>
          </p:nvGrpSpPr>
          <p:grpSpPr>
            <a:xfrm>
              <a:off x="7854" y="1005"/>
              <a:ext cx="1391" cy="1388"/>
              <a:chOff x="7460039" y="1375766"/>
              <a:chExt cx="1428337" cy="1424584"/>
            </a:xfrm>
          </p:grpSpPr>
          <p:sp>
            <p:nvSpPr>
              <p:cNvPr id="44" name="等腰三角形 43"/>
              <p:cNvSpPr/>
              <p:nvPr/>
            </p:nvSpPr>
            <p:spPr>
              <a:xfrm rot="5400000">
                <a:off x="7677626" y="1589600"/>
                <a:ext cx="1424584" cy="996916"/>
              </a:xfrm>
              <a:prstGeom prst="triangle">
                <a:avLst/>
              </a:prstGeom>
              <a:solidFill>
                <a:srgbClr val="A6D6BC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 rot="3499384">
                <a:off x="7543011" y="1561418"/>
                <a:ext cx="887335" cy="1053279"/>
              </a:xfrm>
              <a:prstGeom prst="triangle">
                <a:avLst/>
              </a:prstGeom>
              <a:solidFill>
                <a:srgbClr val="403D87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TextBox 76"/>
            <p:cNvSpPr txBox="1"/>
            <p:nvPr/>
          </p:nvSpPr>
          <p:spPr>
            <a:xfrm>
              <a:off x="9449" y="1090"/>
              <a:ext cx="4555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274A8"/>
                  </a:solidFill>
                  <a:cs typeface="+mn-ea"/>
                  <a:sym typeface="Times New Roman" panose="02020603050405020304" pitchFamily="18" charset="0"/>
                </a:rPr>
                <a:t>关于我们</a:t>
              </a:r>
              <a:endParaRPr lang="zh-CN" altLang="en-US" sz="2800" dirty="0">
                <a:solidFill>
                  <a:srgbClr val="0274A8"/>
                </a:solidFill>
                <a:cs typeface="+mn-ea"/>
                <a:sym typeface="+mn-lt"/>
              </a:endParaRPr>
            </a:p>
          </p:txBody>
        </p:sp>
        <p:sp>
          <p:nvSpPr>
            <p:cNvPr id="64" name="文本"/>
            <p:cNvSpPr txBox="1"/>
            <p:nvPr/>
          </p:nvSpPr>
          <p:spPr>
            <a:xfrm>
              <a:off x="9716" y="1449"/>
              <a:ext cx="7501" cy="65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lvl="0" eaLnBrk="0" hangingPunct="0">
                <a:lnSpc>
                  <a:spcPts val="4390"/>
                </a:lnSpc>
              </a:pPr>
              <a:r>
                <a:rPr lang="en-US" altLang="zh-CN" sz="1100" kern="0" dirty="0">
                  <a:solidFill>
                    <a:srgbClr val="3D3D3D">
                      <a:alpha val="100000"/>
                    </a:srgbClr>
                  </a:solidFill>
                  <a:latin typeface="思源黑体 CN Light" panose="020B0300000000000000" charset="-122"/>
                  <a:ea typeface="Noto Sans S Chinese Regular" charset="-122"/>
                  <a:cs typeface="Noto Sans S Chinese Regular" charset="-122"/>
                  <a:sym typeface="Times New Roman" panose="02020603050405020304" pitchFamily="18" charset="0"/>
                </a:rPr>
                <a:t>company introduction. </a:t>
              </a:r>
              <a:r>
                <a:rPr kumimoji="0" lang="zh-CN" alt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3D3D3D">
                      <a:alpha val="100000"/>
                    </a:srgbClr>
                  </a:solidFill>
                  <a:effectLst/>
                  <a:uLnTx/>
                  <a:uFillTx/>
                  <a:latin typeface="思源黑体 CN Light" panose="020B0300000000000000" charset="-122"/>
                  <a:ea typeface="Noto Sans S Chinese Regular" charset="-122"/>
                  <a:cs typeface="Noto Sans S Chinese Regular" charset="-122"/>
                  <a:sym typeface="Times New Roman" panose="02020603050405020304" pitchFamily="18" charset="0"/>
                </a:rPr>
                <a:t> </a:t>
              </a:r>
              <a:endParaRPr kumimoji="1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charset="-122"/>
                <a:ea typeface="+mj-ea"/>
                <a:cs typeface="+mj-cs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67"/>
          <p:cNvGrpSpPr/>
          <p:nvPr/>
        </p:nvGrpSpPr>
        <p:grpSpPr>
          <a:xfrm>
            <a:off x="8637411" y="5465779"/>
            <a:ext cx="3162702" cy="543194"/>
            <a:chOff x="10226732" y="4801749"/>
            <a:chExt cx="3162702" cy="543194"/>
          </a:xfrm>
        </p:grpSpPr>
        <p:sp>
          <p:nvSpPr>
            <p:cNvPr id="58" name="TextBox 76"/>
            <p:cNvSpPr txBox="1"/>
            <p:nvPr/>
          </p:nvSpPr>
          <p:spPr>
            <a:xfrm>
              <a:off x="10226732" y="4801749"/>
              <a:ext cx="2892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274A8"/>
                  </a:solidFill>
                  <a:cs typeface="+mn-ea"/>
                  <a:sym typeface="+mn-lt"/>
                </a:rPr>
                <a:t>选择我们</a:t>
              </a:r>
              <a:endParaRPr lang="zh-CN" altLang="en-US" sz="2800" dirty="0">
                <a:solidFill>
                  <a:srgbClr val="0274A8"/>
                </a:solidFill>
                <a:cs typeface="+mn-ea"/>
                <a:sym typeface="+mn-lt"/>
              </a:endParaRPr>
            </a:p>
          </p:txBody>
        </p:sp>
        <p:sp>
          <p:nvSpPr>
            <p:cNvPr id="65" name="文本"/>
            <p:cNvSpPr txBox="1"/>
            <p:nvPr/>
          </p:nvSpPr>
          <p:spPr>
            <a:xfrm>
              <a:off x="10350018" y="5050972"/>
              <a:ext cx="3039416" cy="29397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lvl="0" eaLnBrk="0" hangingPunct="0">
                <a:lnSpc>
                  <a:spcPts val="4390"/>
                </a:lnSpc>
              </a:pPr>
              <a:r>
                <a:rPr lang="en-US" altLang="zh-CN" sz="1100" kern="0" dirty="0">
                  <a:solidFill>
                    <a:srgbClr val="3D3D3D">
                      <a:alpha val="100000"/>
                    </a:srgbClr>
                  </a:solidFill>
                  <a:latin typeface="思源黑体 CN Light" panose="020B0300000000000000" charset="-122"/>
                  <a:ea typeface="Noto Sans S Chinese Regular" charset="-122"/>
                  <a:cs typeface="Noto Sans S Chinese Regular" charset="-122"/>
                  <a:sym typeface="Times New Roman" panose="02020603050405020304" pitchFamily="18" charset="0"/>
                </a:rPr>
                <a:t>We deserve your choice. </a:t>
              </a:r>
              <a:r>
                <a:rPr kumimoji="0" lang="zh-CN" alt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3D3D3D">
                      <a:alpha val="100000"/>
                    </a:srgbClr>
                  </a:solidFill>
                  <a:effectLst/>
                  <a:uLnTx/>
                  <a:uFillTx/>
                  <a:latin typeface="思源黑体 CN Light" panose="020B0300000000000000" charset="-122"/>
                  <a:ea typeface="Noto Sans S Chinese Regular" charset="-122"/>
                  <a:cs typeface="Noto Sans S Chinese Regular" charset="-122"/>
                  <a:sym typeface="Times New Roman" panose="02020603050405020304" pitchFamily="18" charset="0"/>
                </a:rPr>
                <a:t> </a:t>
              </a:r>
              <a:endParaRPr kumimoji="1" lang="zh-CN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charset="-122"/>
                <a:ea typeface="+mj-ea"/>
                <a:cs typeface="+mj-cs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17970" y="3705860"/>
            <a:ext cx="4077335" cy="881380"/>
            <a:chOff x="10482" y="5902"/>
            <a:chExt cx="6421" cy="1388"/>
          </a:xfrm>
        </p:grpSpPr>
        <p:grpSp>
          <p:nvGrpSpPr>
            <p:cNvPr id="5" name="组合 48"/>
            <p:cNvGrpSpPr/>
            <p:nvPr/>
          </p:nvGrpSpPr>
          <p:grpSpPr>
            <a:xfrm>
              <a:off x="10482" y="5902"/>
              <a:ext cx="1391" cy="1388"/>
              <a:chOff x="7460039" y="1375766"/>
              <a:chExt cx="1428337" cy="1424584"/>
            </a:xfrm>
          </p:grpSpPr>
          <p:sp>
            <p:nvSpPr>
              <p:cNvPr id="50" name="等腰三角形 49"/>
              <p:cNvSpPr/>
              <p:nvPr/>
            </p:nvSpPr>
            <p:spPr>
              <a:xfrm rot="5400000">
                <a:off x="7677626" y="1589600"/>
                <a:ext cx="1424584" cy="996916"/>
              </a:xfrm>
              <a:prstGeom prst="triangle">
                <a:avLst/>
              </a:prstGeom>
              <a:solidFill>
                <a:srgbClr val="A6D6BC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等腰三角形 50"/>
              <p:cNvSpPr/>
              <p:nvPr/>
            </p:nvSpPr>
            <p:spPr>
              <a:xfrm rot="3499384">
                <a:off x="7543011" y="1561418"/>
                <a:ext cx="887335" cy="1053279"/>
              </a:xfrm>
              <a:prstGeom prst="triangle">
                <a:avLst/>
              </a:prstGeom>
              <a:solidFill>
                <a:srgbClr val="403D87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69"/>
            <p:cNvGrpSpPr/>
            <p:nvPr/>
          </p:nvGrpSpPr>
          <p:grpSpPr>
            <a:xfrm>
              <a:off x="12197" y="5942"/>
              <a:ext cx="4706" cy="1032"/>
              <a:chOff x="7614297" y="3783948"/>
              <a:chExt cx="2988392" cy="655234"/>
            </a:xfrm>
          </p:grpSpPr>
          <p:sp>
            <p:nvSpPr>
              <p:cNvPr id="60" name="TextBox 76"/>
              <p:cNvSpPr txBox="1"/>
              <p:nvPr/>
            </p:nvSpPr>
            <p:spPr>
              <a:xfrm>
                <a:off x="7614297" y="3783948"/>
                <a:ext cx="289258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0274A8"/>
                    </a:solidFill>
                    <a:cs typeface="+mn-ea"/>
                    <a:sym typeface="+mn-lt"/>
                  </a:rPr>
                  <a:t>人才培养</a:t>
                </a:r>
                <a:endParaRPr lang="zh-CN" altLang="en-US" sz="2800" dirty="0">
                  <a:solidFill>
                    <a:srgbClr val="0274A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文本"/>
              <p:cNvSpPr txBox="1"/>
              <p:nvPr/>
            </p:nvSpPr>
            <p:spPr>
              <a:xfrm>
                <a:off x="7755131" y="4022107"/>
                <a:ext cx="2847558" cy="417075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/>
              <a:p>
                <a:pPr lvl="0" eaLnBrk="0" hangingPunct="0">
                  <a:lnSpc>
                    <a:spcPts val="4390"/>
                  </a:lnSpc>
                </a:pPr>
                <a:r>
                  <a:rPr lang="en-US" altLang="zh-CN" sz="1100" kern="0" dirty="0">
                    <a:solidFill>
                      <a:srgbClr val="3D3D3D">
                        <a:alpha val="100000"/>
                      </a:srgbClr>
                    </a:solidFill>
                    <a:latin typeface="思源黑体 CN Light" panose="020B0300000000000000" charset="-122"/>
                    <a:ea typeface="Noto Sans S Chinese Regular" charset="-122"/>
                    <a:cs typeface="Noto Sans S Chinese Regular" charset="-122"/>
                    <a:sym typeface="Times New Roman" panose="02020603050405020304" pitchFamily="18" charset="0"/>
                  </a:rPr>
                  <a:t>Training plan for talents.</a:t>
                </a:r>
                <a:endParaRPr kumimoji="1" lang="zh-CN" altLang="en-US" sz="105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Light" panose="020B0300000000000000" charset="-122"/>
                  <a:ea typeface="+mj-ea"/>
                  <a:cs typeface="+mj-cs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5734685" y="2108835"/>
            <a:ext cx="6063615" cy="881380"/>
            <a:chOff x="9091" y="3453"/>
            <a:chExt cx="9549" cy="1388"/>
          </a:xfrm>
        </p:grpSpPr>
        <p:grpSp>
          <p:nvGrpSpPr>
            <p:cNvPr id="4" name="组合 45"/>
            <p:cNvGrpSpPr/>
            <p:nvPr/>
          </p:nvGrpSpPr>
          <p:grpSpPr>
            <a:xfrm>
              <a:off x="9091" y="3453"/>
              <a:ext cx="1391" cy="1388"/>
              <a:chOff x="7460039" y="1375766"/>
              <a:chExt cx="1428337" cy="1424584"/>
            </a:xfrm>
          </p:grpSpPr>
          <p:sp>
            <p:nvSpPr>
              <p:cNvPr id="47" name="等腰三角形 46"/>
              <p:cNvSpPr/>
              <p:nvPr/>
            </p:nvSpPr>
            <p:spPr>
              <a:xfrm rot="5400000">
                <a:off x="7677626" y="1589600"/>
                <a:ext cx="1424584" cy="996916"/>
              </a:xfrm>
              <a:prstGeom prst="triangle">
                <a:avLst/>
              </a:prstGeom>
              <a:solidFill>
                <a:srgbClr val="A6D6BC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3499384">
                <a:off x="7543011" y="1561418"/>
                <a:ext cx="887335" cy="1053279"/>
              </a:xfrm>
              <a:prstGeom prst="triangle">
                <a:avLst/>
              </a:prstGeom>
              <a:solidFill>
                <a:srgbClr val="403D87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68"/>
            <p:cNvGrpSpPr/>
            <p:nvPr/>
          </p:nvGrpSpPr>
          <p:grpSpPr>
            <a:xfrm>
              <a:off x="10950" y="3688"/>
              <a:ext cx="7691" cy="1021"/>
              <a:chOff x="8510119" y="5356947"/>
              <a:chExt cx="4883519" cy="648359"/>
            </a:xfrm>
          </p:grpSpPr>
          <p:sp>
            <p:nvSpPr>
              <p:cNvPr id="62" name="TextBox 76"/>
              <p:cNvSpPr txBox="1"/>
              <p:nvPr/>
            </p:nvSpPr>
            <p:spPr>
              <a:xfrm>
                <a:off x="8510119" y="5356947"/>
                <a:ext cx="2892585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0274A8"/>
                    </a:solidFill>
                    <a:cs typeface="+mn-ea"/>
                    <a:sym typeface="+mn-lt"/>
                  </a:rPr>
                  <a:t>人才需求</a:t>
                </a:r>
                <a:endParaRPr lang="zh-CN" altLang="en-US" sz="2800" dirty="0">
                  <a:solidFill>
                    <a:srgbClr val="0274A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文本"/>
              <p:cNvSpPr txBox="1"/>
              <p:nvPr/>
            </p:nvSpPr>
            <p:spPr>
              <a:xfrm>
                <a:off x="8630195" y="5588230"/>
                <a:ext cx="4763443" cy="417076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/>
              <a:p>
                <a:pPr lvl="0" eaLnBrk="0" hangingPunct="0">
                  <a:lnSpc>
                    <a:spcPts val="4390"/>
                  </a:lnSpc>
                </a:pPr>
                <a:r>
                  <a:rPr lang="en-US" altLang="zh-CN" sz="1100" kern="0" dirty="0">
                    <a:solidFill>
                      <a:srgbClr val="3D3D3D">
                        <a:alpha val="100000"/>
                      </a:srgbClr>
                    </a:solidFill>
                    <a:latin typeface="思源黑体 CN Light" panose="020B0300000000000000" charset="-122"/>
                    <a:ea typeface="Noto Sans S Chinese Regular" charset="-122"/>
                    <a:cs typeface="Noto Sans S Chinese Regular" charset="-122"/>
                    <a:sym typeface="Times New Roman" panose="02020603050405020304" pitchFamily="18" charset="0"/>
                  </a:rPr>
                  <a:t>The talent demand of our company.</a:t>
                </a:r>
                <a:endParaRPr kumimoji="1" lang="zh-CN" altLang="en-US" sz="105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Light" panose="020B0300000000000000" charset="-122"/>
                  <a:ea typeface="+mj-ea"/>
                  <a:cs typeface="+mj-cs"/>
                  <a:sym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9-02"/>
          <p:cNvPicPr>
            <a:picLocks noGrp="1"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0" y="1752600"/>
            <a:ext cx="1608138" cy="1608138"/>
          </a:xfrm>
          <a:prstGeom prst="rect">
            <a:avLst/>
          </a:prstGeom>
        </p:spPr>
      </p:pic>
      <p:pic>
        <p:nvPicPr>
          <p:cNvPr id="4" name="图片 3" descr="9-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757" y="2406710"/>
            <a:ext cx="768350" cy="298450"/>
          </a:xfrm>
          <a:prstGeom prst="rect">
            <a:avLst/>
          </a:prstGeom>
        </p:spPr>
      </p:pic>
      <p:pic>
        <p:nvPicPr>
          <p:cNvPr id="5" name="图片 4" descr="9-0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266" y="3629129"/>
            <a:ext cx="3776134" cy="1458961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16933" y="1109346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11403" y="204043"/>
            <a:ext cx="142811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Future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74" y="1950721"/>
            <a:ext cx="3624180" cy="2493436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4309969" y="2103273"/>
            <a:ext cx="9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自动雨刷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940nm </a:t>
            </a:r>
            <a:r>
              <a:rPr kumimoji="1"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9935771" y="118886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手势识别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VCSEL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光源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9668048" y="2827883"/>
            <a:ext cx="9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司乘监控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ADS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40nm IR LED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379232" y="4566029"/>
            <a:ext cx="80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辅助驾驶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CSEL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光源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773242" y="408720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防碰撞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CSEL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光源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297416" y="33129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车内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PM2.5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CSEL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传感器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9" name="线形标注 1 88"/>
          <p:cNvSpPr/>
          <p:nvPr/>
        </p:nvSpPr>
        <p:spPr>
          <a:xfrm>
            <a:off x="8847622" y="990616"/>
            <a:ext cx="1028700" cy="812800"/>
          </a:xfrm>
          <a:prstGeom prst="borderCallout1">
            <a:avLst>
              <a:gd name="adj1" fmla="val 101562"/>
              <a:gd name="adj2" fmla="val 23766"/>
              <a:gd name="adj3" fmla="val 235417"/>
              <a:gd name="adj4" fmla="val -102943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0" name="线形标注 1 89"/>
          <p:cNvSpPr/>
          <p:nvPr/>
        </p:nvSpPr>
        <p:spPr>
          <a:xfrm>
            <a:off x="9609623" y="1972749"/>
            <a:ext cx="1028700" cy="812800"/>
          </a:xfrm>
          <a:prstGeom prst="borderCallout1">
            <a:avLst>
              <a:gd name="adj1" fmla="val 101562"/>
              <a:gd name="adj2" fmla="val 23766"/>
              <a:gd name="adj3" fmla="val 110417"/>
              <a:gd name="adj4" fmla="val -129280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3" name="图片 92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67" b="97124" l="1891" r="98109">
                        <a14:foregroundMark x1="56303" y1="87832" x2="56303" y2="8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72" y="1041415"/>
            <a:ext cx="784126" cy="728948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78964" y="2069454"/>
            <a:ext cx="719667" cy="650301"/>
          </a:xfrm>
          <a:prstGeom prst="rect">
            <a:avLst/>
          </a:prstGeom>
        </p:spPr>
      </p:pic>
      <p:sp>
        <p:nvSpPr>
          <p:cNvPr id="95" name="线形标注 1 94"/>
          <p:cNvSpPr/>
          <p:nvPr/>
        </p:nvSpPr>
        <p:spPr>
          <a:xfrm>
            <a:off x="9609623" y="3225816"/>
            <a:ext cx="1028700" cy="812800"/>
          </a:xfrm>
          <a:prstGeom prst="borderCallout1">
            <a:avLst>
              <a:gd name="adj1" fmla="val 64062"/>
              <a:gd name="adj2" fmla="val -7510"/>
              <a:gd name="adj3" fmla="val -20833"/>
              <a:gd name="adj4" fmla="val -65082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2465" y="3314716"/>
            <a:ext cx="603170" cy="711200"/>
          </a:xfrm>
          <a:prstGeom prst="rect">
            <a:avLst/>
          </a:prstGeom>
        </p:spPr>
      </p:pic>
      <p:sp>
        <p:nvSpPr>
          <p:cNvPr id="97" name="线形标注 1 96"/>
          <p:cNvSpPr/>
          <p:nvPr/>
        </p:nvSpPr>
        <p:spPr>
          <a:xfrm>
            <a:off x="4258686" y="3699951"/>
            <a:ext cx="1028700" cy="812800"/>
          </a:xfrm>
          <a:prstGeom prst="borderCallout1">
            <a:avLst>
              <a:gd name="adj1" fmla="val -4688"/>
              <a:gd name="adj2" fmla="val 97840"/>
              <a:gd name="adj3" fmla="val -68749"/>
              <a:gd name="adj4" fmla="val 162078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263" y="3860800"/>
            <a:ext cx="455991" cy="537660"/>
          </a:xfrm>
          <a:prstGeom prst="rect">
            <a:avLst/>
          </a:prstGeom>
        </p:spPr>
      </p:pic>
      <p:sp>
        <p:nvSpPr>
          <p:cNvPr id="99" name="线形标注 1 98"/>
          <p:cNvSpPr/>
          <p:nvPr/>
        </p:nvSpPr>
        <p:spPr>
          <a:xfrm>
            <a:off x="4258687" y="2514615"/>
            <a:ext cx="1028700" cy="812800"/>
          </a:xfrm>
          <a:prstGeom prst="borderCallout1">
            <a:avLst>
              <a:gd name="adj1" fmla="val 47395"/>
              <a:gd name="adj2" fmla="val 104424"/>
              <a:gd name="adj3" fmla="val 25001"/>
              <a:gd name="adj4" fmla="val 282242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061" y="2743216"/>
            <a:ext cx="613834" cy="300565"/>
          </a:xfrm>
          <a:prstGeom prst="rect">
            <a:avLst/>
          </a:prstGeom>
        </p:spPr>
      </p:pic>
      <p:sp>
        <p:nvSpPr>
          <p:cNvPr id="102" name="线形标注 1 101"/>
          <p:cNvSpPr/>
          <p:nvPr/>
        </p:nvSpPr>
        <p:spPr>
          <a:xfrm>
            <a:off x="4258686" y="1278486"/>
            <a:ext cx="1028700" cy="812800"/>
          </a:xfrm>
          <a:prstGeom prst="borderCallout1">
            <a:avLst>
              <a:gd name="adj1" fmla="val 61979"/>
              <a:gd name="adj2" fmla="val 104424"/>
              <a:gd name="adj3" fmla="val 135417"/>
              <a:gd name="adj4" fmla="val 297057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1093" y="1392121"/>
            <a:ext cx="719667" cy="650301"/>
          </a:xfrm>
          <a:prstGeom prst="rect">
            <a:avLst/>
          </a:prstGeom>
        </p:spPr>
      </p:pic>
      <p:sp>
        <p:nvSpPr>
          <p:cNvPr id="104" name="线形标注 1 103"/>
          <p:cNvSpPr/>
          <p:nvPr/>
        </p:nvSpPr>
        <p:spPr>
          <a:xfrm>
            <a:off x="9270956" y="4580485"/>
            <a:ext cx="1028700" cy="812800"/>
          </a:xfrm>
          <a:prstGeom prst="borderCallout1">
            <a:avLst>
              <a:gd name="adj1" fmla="val -6771"/>
              <a:gd name="adj2" fmla="val 2367"/>
              <a:gd name="adj3" fmla="val -191666"/>
              <a:gd name="adj4" fmla="val -53560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67" b="97124" l="1891" r="98109">
                        <a14:foregroundMark x1="56303" y1="87832" x2="56303" y2="8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37" y="4631281"/>
            <a:ext cx="784126" cy="728948"/>
          </a:xfrm>
          <a:prstGeom prst="rect">
            <a:avLst/>
          </a:prstGeom>
        </p:spPr>
      </p:pic>
      <p:sp>
        <p:nvSpPr>
          <p:cNvPr id="106" name="矩形 105"/>
          <p:cNvSpPr/>
          <p:nvPr/>
        </p:nvSpPr>
        <p:spPr>
          <a:xfrm>
            <a:off x="8496439" y="486340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人脸识别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VCSEL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光源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7" name="线形标注 1 106"/>
          <p:cNvSpPr/>
          <p:nvPr/>
        </p:nvSpPr>
        <p:spPr>
          <a:xfrm>
            <a:off x="7238956" y="990616"/>
            <a:ext cx="1028700" cy="812800"/>
          </a:xfrm>
          <a:prstGeom prst="borderCallout1">
            <a:avLst>
              <a:gd name="adj1" fmla="val 101562"/>
              <a:gd name="adj2" fmla="val 23766"/>
              <a:gd name="adj3" fmla="val 131250"/>
              <a:gd name="adj4" fmla="val 55082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143523" y="11888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LIDAR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瓦以上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HCSEL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800" y="1028727"/>
            <a:ext cx="603170" cy="711200"/>
          </a:xfrm>
          <a:prstGeom prst="rect">
            <a:avLst/>
          </a:prstGeom>
        </p:spPr>
      </p:pic>
      <p:pic>
        <p:nvPicPr>
          <p:cNvPr id="111" name="图片 110" descr="53be48b625ad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41340" y="4011721"/>
            <a:ext cx="1690793" cy="1057279"/>
          </a:xfrm>
          <a:prstGeom prst="rect">
            <a:avLst/>
          </a:prstGeom>
        </p:spPr>
      </p:pic>
      <p:sp>
        <p:nvSpPr>
          <p:cNvPr id="112" name="线形标注 1 111"/>
          <p:cNvSpPr/>
          <p:nvPr/>
        </p:nvSpPr>
        <p:spPr>
          <a:xfrm>
            <a:off x="6747894" y="5190085"/>
            <a:ext cx="1028700" cy="812800"/>
          </a:xfrm>
          <a:prstGeom prst="borderCallout1">
            <a:avLst>
              <a:gd name="adj1" fmla="val -6771"/>
              <a:gd name="adj2" fmla="val 31997"/>
              <a:gd name="adj3" fmla="val -87500"/>
              <a:gd name="adj4" fmla="val 22160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3" name="线形标注 1 112"/>
          <p:cNvSpPr/>
          <p:nvPr/>
        </p:nvSpPr>
        <p:spPr>
          <a:xfrm>
            <a:off x="5528692" y="5190085"/>
            <a:ext cx="1028700" cy="812800"/>
          </a:xfrm>
          <a:prstGeom prst="borderCallout1">
            <a:avLst>
              <a:gd name="adj1" fmla="val -6771"/>
              <a:gd name="adj2" fmla="val 31997"/>
              <a:gd name="adj3" fmla="val -102083"/>
              <a:gd name="adj4" fmla="val 50143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4546564" y="544656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车内中控显示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Mini LED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屏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5" name="图片 114" descr="5.jpg"/>
          <p:cNvPicPr>
            <a:picLocks noChangeAspect="1"/>
          </p:cNvPicPr>
          <p:nvPr/>
        </p:nvPicPr>
        <p:blipFill rotWithShape="1">
          <a:blip r:embed="rId11" cstate="print"/>
          <a:srcRect l="15559" t="6214"/>
          <a:stretch>
            <a:fillRect/>
          </a:stretch>
        </p:blipFill>
        <p:spPr>
          <a:xfrm rot="16200000">
            <a:off x="5733770" y="5129400"/>
            <a:ext cx="604346" cy="94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6" name="矩形 115"/>
          <p:cNvSpPr/>
          <p:nvPr/>
        </p:nvSpPr>
        <p:spPr>
          <a:xfrm>
            <a:off x="7865284" y="5446562"/>
            <a:ext cx="12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车内情景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Mini RGB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PCK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1"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</a:t>
            </a:r>
            <a:r>
              <a:rPr kumimoji="1"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endParaRPr kumimoji="1"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7" name="图片 1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38" y="5249344"/>
            <a:ext cx="968253" cy="391698"/>
          </a:xfrm>
          <a:prstGeom prst="rect">
            <a:avLst/>
          </a:prstGeom>
        </p:spPr>
      </p:pic>
      <p:pic>
        <p:nvPicPr>
          <p:cNvPr id="118" name="图片 117" descr="99.pic_hd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31" y="3836945"/>
            <a:ext cx="717804" cy="559574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16" y="5532247"/>
            <a:ext cx="496019" cy="496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5" descr="9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797" y="2231597"/>
            <a:ext cx="1443668" cy="144366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17590" y="2497129"/>
            <a:ext cx="15951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6D61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手机智能</a:t>
            </a:r>
            <a:endParaRPr lang="en-US" altLang="zh-CN" sz="1200" b="1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6D61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及周边</a:t>
            </a:r>
            <a:endParaRPr lang="en-US" altLang="zh-CN" sz="1200" b="1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200" b="1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16sucai_2016072106_01011 (7)"/>
          <p:cNvPicPr>
            <a:picLocks noChangeAspect="1"/>
          </p:cNvPicPr>
          <p:nvPr/>
        </p:nvPicPr>
        <p:blipFill>
          <a:blip r:embed="rId2" cstate="print"/>
          <a:srcRect t="10995" b="12602"/>
          <a:stretch>
            <a:fillRect/>
          </a:stretch>
        </p:blipFill>
        <p:spPr>
          <a:xfrm>
            <a:off x="4984549" y="2432151"/>
            <a:ext cx="4932045" cy="232537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94893" y="233888"/>
            <a:ext cx="142811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Future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1315" y="4047274"/>
            <a:ext cx="2948683" cy="148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瑞丰从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收购玲涛光电开始积极布局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智能手机显示，并展开手机其他关器件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产品研发，现在已完成接近光传感器，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深度镜头补光灯，前置镜头补光灯等产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品，并已开始送样客户测试。</a:t>
            </a:r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92612" y="266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7" name="图片 1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" b="97124" l="1891" r="98109">
                        <a14:foregroundMark x1="56303" y1="87832" x2="56303" y2="8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86" y="3987800"/>
            <a:ext cx="784126" cy="72894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74667" y="2474069"/>
            <a:ext cx="905911" cy="6990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2612" y="3936072"/>
            <a:ext cx="977900" cy="8137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7213" y="2418339"/>
            <a:ext cx="914400" cy="870961"/>
          </a:xfrm>
          <a:prstGeom prst="rect">
            <a:avLst/>
          </a:prstGeom>
        </p:spPr>
      </p:pic>
      <p:sp>
        <p:nvSpPr>
          <p:cNvPr id="26" name="线形标注 1 25"/>
          <p:cNvSpPr/>
          <p:nvPr/>
        </p:nvSpPr>
        <p:spPr>
          <a:xfrm>
            <a:off x="3611012" y="3937000"/>
            <a:ext cx="1028700" cy="812800"/>
          </a:xfrm>
          <a:prstGeom prst="borderCallout1">
            <a:avLst>
              <a:gd name="adj1" fmla="val 53125"/>
              <a:gd name="adj2" fmla="val 107717"/>
              <a:gd name="adj3" fmla="val 51562"/>
              <a:gd name="adj4" fmla="val 138210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623716" y="4787900"/>
            <a:ext cx="1027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泛光源</a:t>
            </a:r>
            <a:endParaRPr lang="en-US" altLang="zh-CN" dirty="0"/>
          </a:p>
          <a:p>
            <a:pPr algn="ctr"/>
            <a:r>
              <a:rPr lang="zh-CN" altLang="zh-CN" dirty="0"/>
              <a:t>V</a:t>
            </a:r>
            <a:r>
              <a:rPr lang="en-US" altLang="zh-CN" dirty="0"/>
              <a:t>CSEL</a:t>
            </a:r>
            <a:r>
              <a:rPr lang="zh-CN" altLang="en-US" dirty="0"/>
              <a:t> </a:t>
            </a:r>
            <a:r>
              <a:rPr lang="en-US" altLang="zh-CN" dirty="0"/>
              <a:t>940nm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812" y="1590222"/>
            <a:ext cx="635000" cy="530678"/>
          </a:xfrm>
          <a:prstGeom prst="rect">
            <a:avLst/>
          </a:prstGeom>
        </p:spPr>
      </p:pic>
      <p:sp>
        <p:nvSpPr>
          <p:cNvPr id="30" name="线形标注 1 29"/>
          <p:cNvSpPr/>
          <p:nvPr/>
        </p:nvSpPr>
        <p:spPr>
          <a:xfrm>
            <a:off x="5249312" y="1447800"/>
            <a:ext cx="1028700" cy="812800"/>
          </a:xfrm>
          <a:prstGeom prst="borderCallout1">
            <a:avLst>
              <a:gd name="adj1" fmla="val 104687"/>
              <a:gd name="adj2" fmla="val 45988"/>
              <a:gd name="adj3" fmla="val 142187"/>
              <a:gd name="adj4" fmla="val 40679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312812" y="1054100"/>
            <a:ext cx="965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宽光谱光源</a:t>
            </a:r>
            <a:endParaRPr kumimoji="1"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500-1050nm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线形标注 1 31"/>
          <p:cNvSpPr/>
          <p:nvPr/>
        </p:nvSpPr>
        <p:spPr>
          <a:xfrm>
            <a:off x="3560212" y="1968500"/>
            <a:ext cx="1028700" cy="812800"/>
          </a:xfrm>
          <a:prstGeom prst="borderCallout1">
            <a:avLst>
              <a:gd name="adj1" fmla="val 101562"/>
              <a:gd name="adj2" fmla="val 104013"/>
              <a:gd name="adj3" fmla="val 139062"/>
              <a:gd name="adj4" fmla="val 176481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76113" y="2090326"/>
            <a:ext cx="698500" cy="563974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3661814" y="2806700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/>
              <a:t>D-TOF</a:t>
            </a:r>
            <a:endParaRPr lang="en-US" altLang="zh-CN" dirty="0"/>
          </a:p>
          <a:p>
            <a:pPr algn="ctr"/>
            <a:r>
              <a:rPr lang="zh-CN" altLang="zh-CN" dirty="0"/>
              <a:t>V</a:t>
            </a:r>
            <a:r>
              <a:rPr lang="en-US" altLang="zh-CN" dirty="0"/>
              <a:t>CSEL4-6W </a:t>
            </a:r>
            <a:endParaRPr lang="zh-CN" altLang="en-US" dirty="0"/>
          </a:p>
        </p:txBody>
      </p:sp>
      <p:grpSp>
        <p:nvGrpSpPr>
          <p:cNvPr id="3" name="组合 50"/>
          <p:cNvGrpSpPr/>
          <p:nvPr/>
        </p:nvGrpSpPr>
        <p:grpSpPr>
          <a:xfrm>
            <a:off x="10358537" y="4152900"/>
            <a:ext cx="1088377" cy="165100"/>
            <a:chOff x="1803630" y="3584340"/>
            <a:chExt cx="6423874" cy="1000165"/>
          </a:xfrm>
        </p:grpSpPr>
        <p:sp>
          <p:nvSpPr>
            <p:cNvPr id="42" name="矩形 41"/>
            <p:cNvSpPr/>
            <p:nvPr/>
          </p:nvSpPr>
          <p:spPr>
            <a:xfrm>
              <a:off x="1818792" y="4149080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754896" y="4147603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691000" y="4147603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627104" y="4147603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5563208" y="4147603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499312" y="4147603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435416" y="4147603"/>
              <a:ext cx="792088" cy="9195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chemeClr val="accent5">
                  <a:lumMod val="90000"/>
                </a:schemeClr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818792" y="4149080"/>
              <a:ext cx="6408712" cy="9195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30102" tIns="15051" rIns="30102" bIns="15051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endParaRPr lang="zh-CN" altLang="en-US" sz="400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50" name="直接箭头连接符 59"/>
            <p:cNvCxnSpPr/>
            <p:nvPr/>
          </p:nvCxnSpPr>
          <p:spPr>
            <a:xfrm flipV="1">
              <a:off x="5925133" y="3594651"/>
              <a:ext cx="1311163" cy="986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60"/>
            <p:cNvCxnSpPr/>
            <p:nvPr/>
          </p:nvCxnSpPr>
          <p:spPr>
            <a:xfrm flipH="1" flipV="1">
              <a:off x="5563208" y="3615407"/>
              <a:ext cx="1457065" cy="96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61"/>
            <p:cNvCxnSpPr/>
            <p:nvPr/>
          </p:nvCxnSpPr>
          <p:spPr>
            <a:xfrm flipV="1">
              <a:off x="4971181" y="3591184"/>
              <a:ext cx="1311163" cy="986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62"/>
            <p:cNvCxnSpPr/>
            <p:nvPr/>
          </p:nvCxnSpPr>
          <p:spPr>
            <a:xfrm flipH="1" flipV="1">
              <a:off x="4609256" y="3611940"/>
              <a:ext cx="1457065" cy="96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63"/>
            <p:cNvCxnSpPr/>
            <p:nvPr/>
          </p:nvCxnSpPr>
          <p:spPr>
            <a:xfrm flipV="1">
              <a:off x="4035227" y="3598027"/>
              <a:ext cx="1311163" cy="986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64"/>
            <p:cNvCxnSpPr/>
            <p:nvPr/>
          </p:nvCxnSpPr>
          <p:spPr>
            <a:xfrm flipH="1" flipV="1">
              <a:off x="3673302" y="3618783"/>
              <a:ext cx="1457065" cy="96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65"/>
            <p:cNvCxnSpPr/>
            <p:nvPr/>
          </p:nvCxnSpPr>
          <p:spPr>
            <a:xfrm flipV="1">
              <a:off x="3102967" y="3591183"/>
              <a:ext cx="1311163" cy="986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66"/>
            <p:cNvCxnSpPr/>
            <p:nvPr/>
          </p:nvCxnSpPr>
          <p:spPr>
            <a:xfrm flipH="1" flipV="1">
              <a:off x="2741042" y="3611939"/>
              <a:ext cx="1457065" cy="96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67"/>
            <p:cNvCxnSpPr/>
            <p:nvPr/>
          </p:nvCxnSpPr>
          <p:spPr>
            <a:xfrm flipV="1">
              <a:off x="2165555" y="3584340"/>
              <a:ext cx="1311163" cy="986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68"/>
            <p:cNvCxnSpPr/>
            <p:nvPr/>
          </p:nvCxnSpPr>
          <p:spPr>
            <a:xfrm flipH="1" flipV="1">
              <a:off x="1803630" y="3605096"/>
              <a:ext cx="1457065" cy="96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69"/>
            <p:cNvCxnSpPr/>
            <p:nvPr/>
          </p:nvCxnSpPr>
          <p:spPr>
            <a:xfrm flipV="1">
              <a:off x="6839395" y="3591183"/>
              <a:ext cx="1311163" cy="986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70"/>
            <p:cNvCxnSpPr/>
            <p:nvPr/>
          </p:nvCxnSpPr>
          <p:spPr>
            <a:xfrm flipH="1" flipV="1">
              <a:off x="6477470" y="3611939"/>
              <a:ext cx="1457065" cy="965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8" name="图片 1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6614" y="2708747"/>
            <a:ext cx="1092200" cy="1367953"/>
          </a:xfrm>
          <a:prstGeom prst="rect">
            <a:avLst/>
          </a:prstGeom>
        </p:spPr>
      </p:pic>
      <p:sp>
        <p:nvSpPr>
          <p:cNvPr id="179" name="文本框 178"/>
          <p:cNvSpPr txBox="1"/>
          <p:nvPr/>
        </p:nvSpPr>
        <p:spPr>
          <a:xfrm>
            <a:off x="10773812" y="552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80" name="线形标注 1 179"/>
          <p:cNvSpPr/>
          <p:nvPr/>
        </p:nvSpPr>
        <p:spPr>
          <a:xfrm>
            <a:off x="10278514" y="2501900"/>
            <a:ext cx="1231900" cy="2044700"/>
          </a:xfrm>
          <a:prstGeom prst="borderCallout1">
            <a:avLst>
              <a:gd name="adj1" fmla="val 23414"/>
              <a:gd name="adj2" fmla="val -4249"/>
              <a:gd name="adj3" fmla="val 23394"/>
              <a:gd name="adj4" fmla="val -56918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3" name="文本框 182"/>
          <p:cNvSpPr txBox="1"/>
          <p:nvPr/>
        </p:nvSpPr>
        <p:spPr>
          <a:xfrm>
            <a:off x="10240414" y="205740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/>
              <a:t>Mini</a:t>
            </a:r>
            <a:r>
              <a:rPr lang="zh-CN" altLang="en-US" dirty="0"/>
              <a:t> </a:t>
            </a:r>
            <a:r>
              <a:rPr lang="en-US" altLang="zh-CN" dirty="0"/>
              <a:t>LED+</a:t>
            </a:r>
            <a:r>
              <a:rPr lang="zh-CN" altLang="en-US" dirty="0"/>
              <a:t>屏下指纹</a:t>
            </a:r>
            <a:endParaRPr lang="en-US" altLang="zh-CN" dirty="0"/>
          </a:p>
          <a:p>
            <a:pPr algn="ctr"/>
            <a:r>
              <a:rPr lang="zh-CN" altLang="en-US" dirty="0"/>
              <a:t>背光屏</a:t>
            </a:r>
            <a:endParaRPr lang="zh-CN" altLang="en-US" dirty="0"/>
          </a:p>
        </p:txBody>
      </p:sp>
      <p:sp>
        <p:nvSpPr>
          <p:cNvPr id="184" name="矩形 183"/>
          <p:cNvSpPr/>
          <p:nvPr/>
        </p:nvSpPr>
        <p:spPr>
          <a:xfrm>
            <a:off x="10356167" y="4323834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倒装</a:t>
            </a:r>
            <a:r>
              <a:rPr kumimoji="1"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</a:t>
            </a:r>
            <a:r>
              <a:rPr kumimoji="1"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ini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VCSEL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6" name="线形标注 1 185"/>
          <p:cNvSpPr/>
          <p:nvPr/>
        </p:nvSpPr>
        <p:spPr>
          <a:xfrm>
            <a:off x="8458169" y="1447800"/>
            <a:ext cx="1028700" cy="812800"/>
          </a:xfrm>
          <a:prstGeom prst="borderCallout1">
            <a:avLst>
              <a:gd name="adj1" fmla="val 101562"/>
              <a:gd name="adj2" fmla="val 23766"/>
              <a:gd name="adj3" fmla="val 305765"/>
              <a:gd name="adj4" fmla="val -80968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9" name="线形标注 1 188"/>
          <p:cNvSpPr/>
          <p:nvPr/>
        </p:nvSpPr>
        <p:spPr>
          <a:xfrm>
            <a:off x="4893712" y="4957233"/>
            <a:ext cx="1028700" cy="812800"/>
          </a:xfrm>
          <a:prstGeom prst="borderCallout1">
            <a:avLst>
              <a:gd name="adj1" fmla="val -10938"/>
              <a:gd name="adj2" fmla="val 15124"/>
              <a:gd name="adj3" fmla="val -53646"/>
              <a:gd name="adj4" fmla="val 20102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0" name="文本框 189"/>
          <p:cNvSpPr txBox="1"/>
          <p:nvPr/>
        </p:nvSpPr>
        <p:spPr>
          <a:xfrm>
            <a:off x="5109612" y="5833533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光波导</a:t>
            </a:r>
            <a:endParaRPr lang="zh-CN" altLang="en-US" dirty="0"/>
          </a:p>
        </p:txBody>
      </p:sp>
      <p:sp>
        <p:nvSpPr>
          <p:cNvPr id="192" name="文本框 191"/>
          <p:cNvSpPr txBox="1"/>
          <p:nvPr/>
        </p:nvSpPr>
        <p:spPr>
          <a:xfrm>
            <a:off x="8427460" y="105410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接近光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&amp;</a:t>
            </a: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环境光</a:t>
            </a:r>
            <a:endParaRPr kumimoji="1"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传感器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3" name="线形标注 1 192"/>
          <p:cNvSpPr/>
          <p:nvPr/>
        </p:nvSpPr>
        <p:spPr>
          <a:xfrm>
            <a:off x="6900308" y="1447800"/>
            <a:ext cx="1028700" cy="812800"/>
          </a:xfrm>
          <a:prstGeom prst="borderCallout1">
            <a:avLst>
              <a:gd name="adj1" fmla="val 101562"/>
              <a:gd name="adj2" fmla="val 23766"/>
              <a:gd name="adj3" fmla="val 304167"/>
              <a:gd name="adj4" fmla="val 36975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4" name="图片 19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69645" y="1544504"/>
            <a:ext cx="719667" cy="650301"/>
          </a:xfrm>
          <a:prstGeom prst="rect">
            <a:avLst/>
          </a:prstGeom>
        </p:spPr>
      </p:pic>
      <p:pic>
        <p:nvPicPr>
          <p:cNvPr id="195" name="图片 1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5579" y="5113869"/>
            <a:ext cx="622298" cy="622298"/>
          </a:xfrm>
          <a:prstGeom prst="rect">
            <a:avLst/>
          </a:prstGeom>
        </p:spPr>
      </p:pic>
      <p:sp>
        <p:nvSpPr>
          <p:cNvPr id="196" name="线形标注 1 195"/>
          <p:cNvSpPr/>
          <p:nvPr/>
        </p:nvSpPr>
        <p:spPr>
          <a:xfrm>
            <a:off x="9042379" y="5024968"/>
            <a:ext cx="1028700" cy="812800"/>
          </a:xfrm>
          <a:prstGeom prst="borderCallout1">
            <a:avLst>
              <a:gd name="adj1" fmla="val -10938"/>
              <a:gd name="adj2" fmla="val 15124"/>
              <a:gd name="adj3" fmla="val -118230"/>
              <a:gd name="adj4" fmla="val 41501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7" name="文本框 196"/>
          <p:cNvSpPr txBox="1"/>
          <p:nvPr/>
        </p:nvSpPr>
        <p:spPr>
          <a:xfrm>
            <a:off x="9145845" y="588433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/>
              <a:t>TWS</a:t>
            </a:r>
            <a:r>
              <a:rPr lang="zh-CN" altLang="en-US" dirty="0"/>
              <a:t>耳机</a:t>
            </a:r>
            <a:endParaRPr lang="en-US" altLang="zh-CN" dirty="0"/>
          </a:p>
          <a:p>
            <a:pPr algn="ctr"/>
            <a:r>
              <a:rPr lang="zh-CN" altLang="en-US" dirty="0"/>
              <a:t>接近传感器</a:t>
            </a:r>
            <a:endParaRPr lang="zh-CN" altLang="en-US" dirty="0"/>
          </a:p>
        </p:txBody>
      </p:sp>
      <p:sp>
        <p:nvSpPr>
          <p:cNvPr id="199" name="文本框 198"/>
          <p:cNvSpPr txBox="1"/>
          <p:nvPr/>
        </p:nvSpPr>
        <p:spPr>
          <a:xfrm>
            <a:off x="7008357" y="113876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遥控器光源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0" name="图片 19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6400" y="4000624"/>
            <a:ext cx="651934" cy="795743"/>
          </a:xfrm>
          <a:prstGeom prst="rect">
            <a:avLst/>
          </a:prstGeom>
        </p:spPr>
      </p:pic>
      <p:pic>
        <p:nvPicPr>
          <p:cNvPr id="202" name="图片 201" descr="2.pic_hd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637" y="1521393"/>
            <a:ext cx="981032" cy="679176"/>
          </a:xfrm>
          <a:prstGeom prst="rect">
            <a:avLst/>
          </a:prstGeom>
        </p:spPr>
      </p:pic>
      <p:pic>
        <p:nvPicPr>
          <p:cNvPr id="203" name="图片 20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181600" y="4985694"/>
            <a:ext cx="491067" cy="75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5" descr="9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265" y="2915285"/>
            <a:ext cx="1608455" cy="1608455"/>
          </a:xfrm>
          <a:prstGeom prst="rect">
            <a:avLst/>
          </a:prstGeom>
        </p:spPr>
      </p:pic>
      <p:pic>
        <p:nvPicPr>
          <p:cNvPr id="8" name="图片 7" descr="9-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1170" y="3376930"/>
            <a:ext cx="2553970" cy="1783080"/>
          </a:xfrm>
          <a:prstGeom prst="rect">
            <a:avLst/>
          </a:prstGeom>
        </p:spPr>
      </p:pic>
      <p:pic>
        <p:nvPicPr>
          <p:cNvPr id="9" name="图片 8" descr="1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350218"/>
            <a:ext cx="6850380" cy="43395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4182" y="3433023"/>
            <a:ext cx="1595120" cy="57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6D61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IOT </a:t>
            </a:r>
            <a:r>
              <a:rPr lang="zh-CN" altLang="en-US" sz="1200" dirty="0">
                <a:solidFill>
                  <a:srgbClr val="6D61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智慧生活</a:t>
            </a:r>
            <a:endParaRPr lang="en-US" altLang="zh-CN" sz="1200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000" dirty="0">
                <a:solidFill>
                  <a:srgbClr val="6D61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IOT Intelligent Life</a:t>
            </a:r>
            <a:endParaRPr lang="zh-CN" altLang="en-US" sz="1000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/>
          <a:srcRect r="457" b="11382"/>
          <a:stretch>
            <a:fillRect/>
          </a:stretch>
        </p:blipFill>
        <p:spPr>
          <a:xfrm>
            <a:off x="3931920" y="1364812"/>
            <a:ext cx="3345702" cy="178308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97885" y="231538"/>
            <a:ext cx="142811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Future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920" y="1350217"/>
            <a:ext cx="3345702" cy="1823913"/>
          </a:xfrm>
          <a:prstGeom prst="rect">
            <a:avLst/>
          </a:prstGeom>
        </p:spPr>
      </p:pic>
      <p:sp>
        <p:nvSpPr>
          <p:cNvPr id="12" name="线形标注 1 16"/>
          <p:cNvSpPr/>
          <p:nvPr/>
        </p:nvSpPr>
        <p:spPr>
          <a:xfrm>
            <a:off x="6248922" y="5018509"/>
            <a:ext cx="1028700" cy="812800"/>
          </a:xfrm>
          <a:prstGeom prst="borderCallout1">
            <a:avLst>
              <a:gd name="adj1" fmla="val -1412"/>
              <a:gd name="adj2" fmla="val 90461"/>
              <a:gd name="adj3" fmla="val -235190"/>
              <a:gd name="adj4" fmla="val 64499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295899" y="2626759"/>
            <a:ext cx="6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altLang="zh-CN" dirty="0"/>
              <a:t>3D</a:t>
            </a:r>
            <a:r>
              <a:rPr lang="zh-CN" altLang="en-US" dirty="0"/>
              <a:t>模组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922" y="4993424"/>
            <a:ext cx="916023" cy="579967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7" b="97124" l="1891" r="98109">
                        <a14:foregroundMark x1="56303" y1="87832" x2="56303" y2="8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71" y="5056390"/>
            <a:ext cx="784126" cy="728948"/>
          </a:xfrm>
          <a:prstGeom prst="rect">
            <a:avLst/>
          </a:prstGeom>
        </p:spPr>
      </p:pic>
      <p:sp>
        <p:nvSpPr>
          <p:cNvPr id="17" name="线形标注 1 16"/>
          <p:cNvSpPr/>
          <p:nvPr/>
        </p:nvSpPr>
        <p:spPr>
          <a:xfrm>
            <a:off x="5067300" y="5014464"/>
            <a:ext cx="1028700" cy="812800"/>
          </a:xfrm>
          <a:prstGeom prst="borderCallout1">
            <a:avLst>
              <a:gd name="adj1" fmla="val -1412"/>
              <a:gd name="adj2" fmla="val 90461"/>
              <a:gd name="adj3" fmla="val -231914"/>
              <a:gd name="adj4" fmla="val 45513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54" y="6072722"/>
            <a:ext cx="436030" cy="5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/>
          <a:stretch>
            <a:fillRect/>
          </a:stretch>
        </p:blipFill>
        <p:spPr bwMode="auto">
          <a:xfrm>
            <a:off x="7489853" y="5840262"/>
            <a:ext cx="417740" cy="4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线形标注 1 16"/>
          <p:cNvSpPr/>
          <p:nvPr/>
        </p:nvSpPr>
        <p:spPr>
          <a:xfrm>
            <a:off x="7430544" y="5785338"/>
            <a:ext cx="1028700" cy="812800"/>
          </a:xfrm>
          <a:prstGeom prst="borderCallout1">
            <a:avLst>
              <a:gd name="adj1" fmla="val -1412"/>
              <a:gd name="adj2" fmla="val 90461"/>
              <a:gd name="adj3" fmla="val -86646"/>
              <a:gd name="adj4" fmla="val 80896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5" descr="9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330" y="2665505"/>
            <a:ext cx="1443668" cy="144366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23632" y="3218991"/>
            <a:ext cx="15951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6D619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超高清未来显示</a:t>
            </a:r>
            <a:r>
              <a:rPr lang="en-US" altLang="zh-CN" sz="12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200" b="1" dirty="0">
              <a:solidFill>
                <a:srgbClr val="6D61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85368" y="204043"/>
            <a:ext cx="1428115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Future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81191" y="2261332"/>
            <a:ext cx="2262127" cy="3050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的发展，带动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8K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超高清需求增加，人类进入消费光子时代。各种光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光学传感器大量应用将出现。公司将结合自身器件加光学设计优势，在光传感应用进行产品开发及布局。</a:t>
            </a:r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同时瑞丰从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年投入新型显示研发，并在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年底建成国内首条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Mini/Micro LED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量产线，产品获得汽车、手机、直显、背光、电视等大量重要客户验证，个别客户实现批量供货。</a:t>
            </a:r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648" y="2223404"/>
            <a:ext cx="3614821" cy="2168892"/>
          </a:xfrm>
          <a:prstGeom prst="rect">
            <a:avLst/>
          </a:prstGeom>
        </p:spPr>
      </p:pic>
      <p:sp>
        <p:nvSpPr>
          <p:cNvPr id="15" name="线形标注 1 14"/>
          <p:cNvSpPr/>
          <p:nvPr/>
        </p:nvSpPr>
        <p:spPr>
          <a:xfrm>
            <a:off x="8764623" y="4614337"/>
            <a:ext cx="1028700" cy="812800"/>
          </a:xfrm>
          <a:prstGeom prst="borderCallout1">
            <a:avLst>
              <a:gd name="adj1" fmla="val -4688"/>
              <a:gd name="adj2" fmla="val 80968"/>
              <a:gd name="adj3" fmla="val -71355"/>
              <a:gd name="adj4" fmla="val 118868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070572" y="5526067"/>
            <a:ext cx="1815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Mini/Micro LED </a:t>
            </a:r>
            <a:r>
              <a:rPr lang="zh-CN" altLang="en-US" dirty="0"/>
              <a:t>超高清显示</a:t>
            </a:r>
            <a:endParaRPr lang="zh-CN" altLang="en-US" dirty="0"/>
          </a:p>
        </p:txBody>
      </p:sp>
      <p:pic>
        <p:nvPicPr>
          <p:cNvPr id="4" name="图片 3" descr="未标题-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44" y="4663991"/>
            <a:ext cx="657522" cy="718010"/>
          </a:xfrm>
          <a:prstGeom prst="rect">
            <a:avLst/>
          </a:prstGeom>
        </p:spPr>
      </p:pic>
      <p:pic>
        <p:nvPicPr>
          <p:cNvPr id="19" name="图片 18" descr="83f4037b1a2316d30ad187d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5588" y="2207853"/>
            <a:ext cx="3283060" cy="2184443"/>
          </a:xfrm>
          <a:prstGeom prst="rect">
            <a:avLst/>
          </a:prstGeom>
        </p:spPr>
      </p:pic>
      <p:sp>
        <p:nvSpPr>
          <p:cNvPr id="20" name="线形标注 1 14"/>
          <p:cNvSpPr/>
          <p:nvPr/>
        </p:nvSpPr>
        <p:spPr>
          <a:xfrm>
            <a:off x="6270179" y="4614337"/>
            <a:ext cx="1028700" cy="812800"/>
          </a:xfrm>
          <a:prstGeom prst="borderCallout1">
            <a:avLst>
              <a:gd name="adj1" fmla="val -4688"/>
              <a:gd name="adj2" fmla="val 80968"/>
              <a:gd name="adj3" fmla="val -83369"/>
              <a:gd name="adj4" fmla="val 90389"/>
            </a:avLst>
          </a:prstGeom>
          <a:noFill/>
          <a:ln>
            <a:solidFill>
              <a:srgbClr val="9BD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3801" y="4663991"/>
            <a:ext cx="756771" cy="718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7510" y="2235200"/>
            <a:ext cx="6493510" cy="16916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2090" y="2235200"/>
            <a:ext cx="501015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000" b="1" dirty="0">
                <a:ln>
                  <a:solidFill>
                    <a:schemeClr val="bg1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1" dirty="0">
                <a:ln>
                  <a:solidFill>
                    <a:schemeClr val="bg1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ALENTS SCHEME</a:t>
            </a:r>
            <a:endParaRPr lang="en-US" altLang="zh-CN" sz="4000" b="1" dirty="0">
              <a:ln>
                <a:solidFill>
                  <a:schemeClr val="bg1"/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dirty="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人才需求</a:t>
            </a:r>
            <a:endParaRPr lang="zh-CN" altLang="en-US" sz="2400" b="1" dirty="0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529862" y="2110714"/>
            <a:ext cx="5395437" cy="3587136"/>
            <a:chOff x="1019248" y="2152958"/>
            <a:chExt cx="2978074" cy="1516676"/>
          </a:xfrm>
        </p:grpSpPr>
        <p:grpSp>
          <p:nvGrpSpPr>
            <p:cNvPr id="3" name="Group 1"/>
            <p:cNvGrpSpPr/>
            <p:nvPr/>
          </p:nvGrpSpPr>
          <p:grpSpPr>
            <a:xfrm>
              <a:off x="1019248" y="2152958"/>
              <a:ext cx="2952674" cy="1516676"/>
              <a:chOff x="1513214" y="2201572"/>
              <a:chExt cx="2551438" cy="1310576"/>
            </a:xfrm>
          </p:grpSpPr>
          <p:sp>
            <p:nvSpPr>
              <p:cNvPr id="10" name="Shape 4761"/>
              <p:cNvSpPr/>
              <p:nvPr/>
            </p:nvSpPr>
            <p:spPr>
              <a:xfrm>
                <a:off x="1513214" y="2201573"/>
                <a:ext cx="2551438" cy="1310575"/>
              </a:xfrm>
              <a:prstGeom prst="roundRect">
                <a:avLst>
                  <a:gd name="adj" fmla="val 7025"/>
                </a:avLst>
              </a:prstGeom>
              <a:solidFill>
                <a:srgbClr val="6D619D"/>
              </a:solidFill>
              <a:ln w="12700">
                <a:miter lim="400000"/>
              </a:ln>
            </p:spPr>
            <p:txBody>
              <a:bodyPr lIns="53575" tIns="53575" rIns="53575" bIns="53575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375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1" name="Shape 4761"/>
              <p:cNvSpPr/>
              <p:nvPr/>
            </p:nvSpPr>
            <p:spPr>
              <a:xfrm>
                <a:off x="1513214" y="2201572"/>
                <a:ext cx="1122925" cy="1310575"/>
              </a:xfrm>
              <a:prstGeom prst="roundRect">
                <a:avLst>
                  <a:gd name="adj" fmla="val 7025"/>
                </a:avLst>
              </a:prstGeom>
              <a:blipFill dpi="0" rotWithShape="1"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 lIns="53575" tIns="53575" rIns="53575" bIns="53575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375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7"/>
            <p:cNvGrpSpPr/>
            <p:nvPr/>
          </p:nvGrpSpPr>
          <p:grpSpPr>
            <a:xfrm>
              <a:off x="2349500" y="2346832"/>
              <a:ext cx="1647822" cy="882711"/>
              <a:chOff x="2349500" y="2346832"/>
              <a:chExt cx="1647822" cy="882711"/>
            </a:xfrm>
          </p:grpSpPr>
          <p:sp>
            <p:nvSpPr>
              <p:cNvPr id="8" name="TextBox 43"/>
              <p:cNvSpPr txBox="1"/>
              <p:nvPr/>
            </p:nvSpPr>
            <p:spPr>
              <a:xfrm>
                <a:off x="2350395" y="2644269"/>
                <a:ext cx="1646927" cy="585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</a:t>
                </a:r>
                <a:endPara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需求人数：</a:t>
                </a: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10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人</a:t>
                </a:r>
                <a:endPara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  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学历：大专及以上</a:t>
                </a:r>
                <a:endPara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200" b="1" dirty="0">
                  <a:solidFill>
                    <a:schemeClr val="bg1"/>
                  </a:solidFill>
                  <a:latin typeface="+mj-ea"/>
                  <a:ea typeface="+mj-ea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" name="Text Placeholder 8"/>
              <p:cNvSpPr txBox="1"/>
              <p:nvPr/>
            </p:nvSpPr>
            <p:spPr>
              <a:xfrm>
                <a:off x="2349500" y="2346832"/>
                <a:ext cx="1571791" cy="286561"/>
              </a:xfrm>
              <a:prstGeom prst="rect">
                <a:avLst/>
              </a:prstGeom>
            </p:spPr>
            <p:txBody>
              <a:bodyPr vert="horz" lIns="96435" tIns="48218" rIns="96435" bIns="48218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IPQC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品检员</a:t>
                </a:r>
                <a:endParaRPr lang="en-GB" sz="2400" b="1" dirty="0">
                  <a:solidFill>
                    <a:schemeClr val="bg1"/>
                  </a:solidFill>
                  <a:latin typeface="+mj-ea"/>
                  <a:ea typeface="+mj-ea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0"/>
          <p:cNvGrpSpPr/>
          <p:nvPr/>
        </p:nvGrpSpPr>
        <p:grpSpPr>
          <a:xfrm>
            <a:off x="482600" y="2048630"/>
            <a:ext cx="5905500" cy="3649220"/>
            <a:chOff x="8227667" y="2143903"/>
            <a:chExt cx="3013441" cy="1525732"/>
          </a:xfrm>
        </p:grpSpPr>
        <p:grpSp>
          <p:nvGrpSpPr>
            <p:cNvPr id="13" name="Group 3"/>
            <p:cNvGrpSpPr/>
            <p:nvPr/>
          </p:nvGrpSpPr>
          <p:grpSpPr>
            <a:xfrm>
              <a:off x="8227667" y="2143903"/>
              <a:ext cx="2960973" cy="1525732"/>
              <a:chOff x="7742086" y="2193747"/>
              <a:chExt cx="2558609" cy="1318401"/>
            </a:xfrm>
          </p:grpSpPr>
          <p:sp>
            <p:nvSpPr>
              <p:cNvPr id="24" name="Shape 4761"/>
              <p:cNvSpPr/>
              <p:nvPr/>
            </p:nvSpPr>
            <p:spPr>
              <a:xfrm>
                <a:off x="7749257" y="2201573"/>
                <a:ext cx="2551438" cy="1310575"/>
              </a:xfrm>
              <a:prstGeom prst="roundRect">
                <a:avLst>
                  <a:gd name="adj" fmla="val 7025"/>
                </a:avLst>
              </a:prstGeom>
              <a:solidFill>
                <a:srgbClr val="A6D6BC"/>
              </a:solidFill>
              <a:ln w="12700">
                <a:miter lim="400000"/>
              </a:ln>
            </p:spPr>
            <p:txBody>
              <a:bodyPr lIns="53575" tIns="53575" rIns="53575" bIns="53575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375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5" name="Shape 4761"/>
              <p:cNvSpPr/>
              <p:nvPr/>
            </p:nvSpPr>
            <p:spPr>
              <a:xfrm>
                <a:off x="7742086" y="2193747"/>
                <a:ext cx="1118313" cy="1310575"/>
              </a:xfrm>
              <a:prstGeom prst="roundRect">
                <a:avLst>
                  <a:gd name="adj" fmla="val 7025"/>
                </a:avLst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 lIns="53575" tIns="53575" rIns="53575" bIns="53575" anchor="ctr"/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375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38"/>
            <p:cNvGrpSpPr/>
            <p:nvPr/>
          </p:nvGrpSpPr>
          <p:grpSpPr>
            <a:xfrm>
              <a:off x="9593285" y="2326430"/>
              <a:ext cx="1647823" cy="1031915"/>
              <a:chOff x="2349499" y="2326430"/>
              <a:chExt cx="1647823" cy="1031915"/>
            </a:xfrm>
          </p:grpSpPr>
          <p:sp>
            <p:nvSpPr>
              <p:cNvPr id="22" name="TextBox 39"/>
              <p:cNvSpPr txBox="1"/>
              <p:nvPr/>
            </p:nvSpPr>
            <p:spPr>
              <a:xfrm>
                <a:off x="2350396" y="2644268"/>
                <a:ext cx="1646926" cy="714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   </a:t>
                </a:r>
                <a:endParaRPr lang="en-US" altLang="zh-CN" sz="1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   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需求人数：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60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人</a:t>
                </a:r>
                <a:endParaRPr lang="en-US" altLang="zh-CN" sz="2400" b="1" dirty="0">
                  <a:solidFill>
                    <a:schemeClr val="bg1"/>
                  </a:solidFill>
                  <a:latin typeface="+mj-ea"/>
                  <a:ea typeface="+mj-ea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   学历：大专及以上</a:t>
                </a:r>
                <a:endPara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  <a:p>
                <a:pPr>
                  <a:defRPr/>
                </a:pPr>
                <a:endParaRPr lang="zh-CN" alt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 Placeholder 8"/>
              <p:cNvSpPr txBox="1"/>
              <p:nvPr/>
            </p:nvSpPr>
            <p:spPr>
              <a:xfrm>
                <a:off x="2349499" y="2326430"/>
                <a:ext cx="1536727" cy="286561"/>
              </a:xfrm>
              <a:prstGeom prst="rect">
                <a:avLst/>
              </a:prstGeom>
            </p:spPr>
            <p:txBody>
              <a:bodyPr vert="horz" lIns="96435" tIns="48218" rIns="96435" bIns="48218" rtlCol="0" anchor="ctr">
                <a:no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   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设备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j-ea"/>
                    <a:ea typeface="+mj-ea"/>
                    <a:cs typeface="Clear Sans Light" panose="020B0303030202020304" pitchFamily="34" charset="0"/>
                    <a:sym typeface="Times New Roman" panose="02020603050405020304" pitchFamily="18" charset="0"/>
                  </a:rPr>
                  <a:t>操作员</a:t>
                </a:r>
                <a:endParaRPr lang="en-GB" sz="2400" b="1" dirty="0">
                  <a:solidFill>
                    <a:schemeClr val="bg1"/>
                  </a:solidFill>
                  <a:latin typeface="+mj-ea"/>
                  <a:ea typeface="+mj-ea"/>
                  <a:cs typeface="Clear Sans Light" panose="020B0303030202020304" pitchFamily="34" charset="0"/>
                  <a:sym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40" name="直接连接符 39"/>
          <p:cNvCxnSpPr/>
          <p:nvPr/>
        </p:nvCxnSpPr>
        <p:spPr>
          <a:xfrm>
            <a:off x="0" y="1160145"/>
            <a:ext cx="39458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381127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Talent Recruitment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人才招聘</a:t>
            </a:r>
            <a:endParaRPr 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84730" y="2267585"/>
            <a:ext cx="1222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人人皆人才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赛马不相马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Picture" descr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00905" y="1668780"/>
            <a:ext cx="1906905" cy="1936750"/>
          </a:xfrm>
          <a:prstGeom prst="rect">
            <a:avLst/>
          </a:prstGeom>
        </p:spPr>
      </p:pic>
      <p:cxnSp>
        <p:nvCxnSpPr>
          <p:cNvPr id="47" name="直接箭头连接符 46"/>
          <p:cNvCxnSpPr/>
          <p:nvPr/>
        </p:nvCxnSpPr>
        <p:spPr>
          <a:xfrm>
            <a:off x="2052320" y="2674620"/>
            <a:ext cx="2434590" cy="0"/>
          </a:xfrm>
          <a:prstGeom prst="straightConnector1">
            <a:avLst/>
          </a:prstGeom>
          <a:ln w="19050">
            <a:solidFill>
              <a:srgbClr val="6D619D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/>
          <p:cNvSpPr/>
          <p:nvPr/>
        </p:nvSpPr>
        <p:spPr>
          <a:xfrm>
            <a:off x="4530090" y="1515745"/>
            <a:ext cx="2259330" cy="2259330"/>
          </a:xfrm>
          <a:prstGeom prst="ellipse">
            <a:avLst/>
          </a:prstGeom>
          <a:noFill/>
          <a:ln w="19050">
            <a:solidFill>
              <a:srgbClr val="6D619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988175" y="2449830"/>
            <a:ext cx="3604895" cy="386080"/>
            <a:chOff x="10900" y="3858"/>
            <a:chExt cx="5677" cy="608"/>
          </a:xfrm>
        </p:grpSpPr>
        <p:sp>
          <p:nvSpPr>
            <p:cNvPr id="18" name="TextBox 17"/>
            <p:cNvSpPr txBox="1"/>
            <p:nvPr/>
          </p:nvSpPr>
          <p:spPr>
            <a:xfrm>
              <a:off x="11733" y="3897"/>
              <a:ext cx="484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能干事的人有平台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16"/>
            <p:cNvSpPr>
              <a:spLocks noEditPoints="1"/>
            </p:cNvSpPr>
            <p:nvPr/>
          </p:nvSpPr>
          <p:spPr bwMode="auto">
            <a:xfrm>
              <a:off x="10900" y="3858"/>
              <a:ext cx="647" cy="608"/>
            </a:xfrm>
            <a:custGeom>
              <a:avLst/>
              <a:gdLst>
                <a:gd name="T0" fmla="*/ 21 w 643"/>
                <a:gd name="T1" fmla="*/ 478 h 603"/>
                <a:gd name="T2" fmla="*/ 459 w 643"/>
                <a:gd name="T3" fmla="*/ 359 h 603"/>
                <a:gd name="T4" fmla="*/ 420 w 643"/>
                <a:gd name="T5" fmla="*/ 494 h 603"/>
                <a:gd name="T6" fmla="*/ 407 w 643"/>
                <a:gd name="T7" fmla="*/ 377 h 603"/>
                <a:gd name="T8" fmla="*/ 408 w 643"/>
                <a:gd name="T9" fmla="*/ 272 h 603"/>
                <a:gd name="T10" fmla="*/ 397 w 643"/>
                <a:gd name="T11" fmla="*/ 276 h 603"/>
                <a:gd name="T12" fmla="*/ 405 w 643"/>
                <a:gd name="T13" fmla="*/ 292 h 603"/>
                <a:gd name="T14" fmla="*/ 415 w 643"/>
                <a:gd name="T15" fmla="*/ 288 h 603"/>
                <a:gd name="T16" fmla="*/ 356 w 643"/>
                <a:gd name="T17" fmla="*/ 302 h 603"/>
                <a:gd name="T18" fmla="*/ 360 w 643"/>
                <a:gd name="T19" fmla="*/ 322 h 603"/>
                <a:gd name="T20" fmla="*/ 368 w 643"/>
                <a:gd name="T21" fmla="*/ 315 h 603"/>
                <a:gd name="T22" fmla="*/ 324 w 643"/>
                <a:gd name="T23" fmla="*/ 341 h 603"/>
                <a:gd name="T24" fmla="*/ 319 w 643"/>
                <a:gd name="T25" fmla="*/ 351 h 603"/>
                <a:gd name="T26" fmla="*/ 335 w 643"/>
                <a:gd name="T27" fmla="*/ 359 h 603"/>
                <a:gd name="T28" fmla="*/ 340 w 643"/>
                <a:gd name="T29" fmla="*/ 349 h 603"/>
                <a:gd name="T30" fmla="*/ 305 w 643"/>
                <a:gd name="T31" fmla="*/ 399 h 603"/>
                <a:gd name="T32" fmla="*/ 322 w 643"/>
                <a:gd name="T33" fmla="*/ 411 h 603"/>
                <a:gd name="T34" fmla="*/ 323 w 643"/>
                <a:gd name="T35" fmla="*/ 400 h 603"/>
                <a:gd name="T36" fmla="*/ 308 w 643"/>
                <a:gd name="T37" fmla="*/ 450 h 603"/>
                <a:gd name="T38" fmla="*/ 311 w 643"/>
                <a:gd name="T39" fmla="*/ 461 h 603"/>
                <a:gd name="T40" fmla="*/ 327 w 643"/>
                <a:gd name="T41" fmla="*/ 455 h 603"/>
                <a:gd name="T42" fmla="*/ 324 w 643"/>
                <a:gd name="T43" fmla="*/ 444 h 603"/>
                <a:gd name="T44" fmla="*/ 332 w 643"/>
                <a:gd name="T45" fmla="*/ 506 h 603"/>
                <a:gd name="T46" fmla="*/ 353 w 643"/>
                <a:gd name="T47" fmla="*/ 503 h 603"/>
                <a:gd name="T48" fmla="*/ 346 w 643"/>
                <a:gd name="T49" fmla="*/ 495 h 603"/>
                <a:gd name="T50" fmla="*/ 367 w 643"/>
                <a:gd name="T51" fmla="*/ 541 h 603"/>
                <a:gd name="T52" fmla="*/ 377 w 643"/>
                <a:gd name="T53" fmla="*/ 547 h 603"/>
                <a:gd name="T54" fmla="*/ 386 w 643"/>
                <a:gd name="T55" fmla="*/ 532 h 603"/>
                <a:gd name="T56" fmla="*/ 377 w 643"/>
                <a:gd name="T57" fmla="*/ 526 h 603"/>
                <a:gd name="T58" fmla="*/ 423 w 643"/>
                <a:gd name="T59" fmla="*/ 566 h 603"/>
                <a:gd name="T60" fmla="*/ 434 w 643"/>
                <a:gd name="T61" fmla="*/ 568 h 603"/>
                <a:gd name="T62" fmla="*/ 427 w 643"/>
                <a:gd name="T63" fmla="*/ 549 h 603"/>
                <a:gd name="T64" fmla="*/ 472 w 643"/>
                <a:gd name="T65" fmla="*/ 569 h 603"/>
                <a:gd name="T66" fmla="*/ 484 w 643"/>
                <a:gd name="T67" fmla="*/ 568 h 603"/>
                <a:gd name="T68" fmla="*/ 483 w 643"/>
                <a:gd name="T69" fmla="*/ 550 h 603"/>
                <a:gd name="T70" fmla="*/ 472 w 643"/>
                <a:gd name="T71" fmla="*/ 552 h 603"/>
                <a:gd name="T72" fmla="*/ 530 w 643"/>
                <a:gd name="T73" fmla="*/ 552 h 603"/>
                <a:gd name="T74" fmla="*/ 540 w 643"/>
                <a:gd name="T75" fmla="*/ 545 h 603"/>
                <a:gd name="T76" fmla="*/ 524 w 643"/>
                <a:gd name="T77" fmla="*/ 535 h 603"/>
                <a:gd name="T78" fmla="*/ 570 w 643"/>
                <a:gd name="T79" fmla="*/ 521 h 603"/>
                <a:gd name="T80" fmla="*/ 577 w 643"/>
                <a:gd name="T81" fmla="*/ 512 h 603"/>
                <a:gd name="T82" fmla="*/ 565 w 643"/>
                <a:gd name="T83" fmla="*/ 499 h 603"/>
                <a:gd name="T84" fmla="*/ 559 w 643"/>
                <a:gd name="T85" fmla="*/ 507 h 603"/>
                <a:gd name="T86" fmla="*/ 601 w 643"/>
                <a:gd name="T87" fmla="*/ 469 h 603"/>
                <a:gd name="T88" fmla="*/ 605 w 643"/>
                <a:gd name="T89" fmla="*/ 457 h 603"/>
                <a:gd name="T90" fmla="*/ 586 w 643"/>
                <a:gd name="T91" fmla="*/ 459 h 603"/>
                <a:gd name="T92" fmla="*/ 610 w 643"/>
                <a:gd name="T93" fmla="*/ 419 h 603"/>
                <a:gd name="T94" fmla="*/ 610 w 643"/>
                <a:gd name="T95" fmla="*/ 408 h 603"/>
                <a:gd name="T96" fmla="*/ 592 w 643"/>
                <a:gd name="T97" fmla="*/ 406 h 603"/>
                <a:gd name="T98" fmla="*/ 593 w 643"/>
                <a:gd name="T99" fmla="*/ 417 h 603"/>
                <a:gd name="T100" fmla="*/ 599 w 643"/>
                <a:gd name="T101" fmla="*/ 358 h 603"/>
                <a:gd name="T102" fmla="*/ 594 w 643"/>
                <a:gd name="T103" fmla="*/ 347 h 603"/>
                <a:gd name="T104" fmla="*/ 581 w 643"/>
                <a:gd name="T105" fmla="*/ 363 h 603"/>
                <a:gd name="T106" fmla="*/ 573 w 643"/>
                <a:gd name="T107" fmla="*/ 316 h 603"/>
                <a:gd name="T108" fmla="*/ 565 w 643"/>
                <a:gd name="T109" fmla="*/ 308 h 603"/>
                <a:gd name="T110" fmla="*/ 550 w 643"/>
                <a:gd name="T111" fmla="*/ 318 h 603"/>
                <a:gd name="T112" fmla="*/ 557 w 643"/>
                <a:gd name="T113" fmla="*/ 326 h 603"/>
                <a:gd name="T114" fmla="*/ 524 w 643"/>
                <a:gd name="T115" fmla="*/ 279 h 603"/>
                <a:gd name="T116" fmla="*/ 513 w 643"/>
                <a:gd name="T117" fmla="*/ 274 h 603"/>
                <a:gd name="T118" fmla="*/ 513 w 643"/>
                <a:gd name="T119" fmla="*/ 293 h 603"/>
                <a:gd name="T120" fmla="*/ 457 w 643"/>
                <a:gd name="T121" fmla="*/ 231 h 603"/>
                <a:gd name="T122" fmla="*/ 358 w 643"/>
                <a:gd name="T123" fmla="*/ 9 h 603"/>
                <a:gd name="T124" fmla="*/ 30 w 643"/>
                <a:gd name="T125" fmla="*/ 15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3" h="603">
                  <a:moveTo>
                    <a:pt x="51" y="448"/>
                  </a:moveTo>
                  <a:cubicBezTo>
                    <a:pt x="83" y="445"/>
                    <a:pt x="115" y="443"/>
                    <a:pt x="147" y="442"/>
                  </a:cubicBezTo>
                  <a:cubicBezTo>
                    <a:pt x="127" y="440"/>
                    <a:pt x="108" y="439"/>
                    <a:pt x="88" y="437"/>
                  </a:cubicBezTo>
                  <a:cubicBezTo>
                    <a:pt x="72" y="435"/>
                    <a:pt x="59" y="423"/>
                    <a:pt x="59" y="407"/>
                  </a:cubicBezTo>
                  <a:cubicBezTo>
                    <a:pt x="59" y="383"/>
                    <a:pt x="59" y="359"/>
                    <a:pt x="59" y="335"/>
                  </a:cubicBezTo>
                  <a:cubicBezTo>
                    <a:pt x="59" y="318"/>
                    <a:pt x="72" y="306"/>
                    <a:pt x="88" y="305"/>
                  </a:cubicBezTo>
                  <a:cubicBezTo>
                    <a:pt x="148" y="299"/>
                    <a:pt x="207" y="297"/>
                    <a:pt x="267" y="298"/>
                  </a:cubicBezTo>
                  <a:cubicBezTo>
                    <a:pt x="245" y="333"/>
                    <a:pt x="233" y="373"/>
                    <a:pt x="233" y="417"/>
                  </a:cubicBezTo>
                  <a:cubicBezTo>
                    <a:pt x="233" y="479"/>
                    <a:pt x="258" y="535"/>
                    <a:pt x="299" y="575"/>
                  </a:cubicBezTo>
                  <a:cubicBezTo>
                    <a:pt x="301" y="578"/>
                    <a:pt x="304" y="581"/>
                    <a:pt x="306" y="583"/>
                  </a:cubicBezTo>
                  <a:cubicBezTo>
                    <a:pt x="221" y="590"/>
                    <a:pt x="136" y="589"/>
                    <a:pt x="51" y="579"/>
                  </a:cubicBezTo>
                  <a:cubicBezTo>
                    <a:pt x="35" y="578"/>
                    <a:pt x="21" y="566"/>
                    <a:pt x="21" y="550"/>
                  </a:cubicBezTo>
                  <a:cubicBezTo>
                    <a:pt x="21" y="526"/>
                    <a:pt x="21" y="502"/>
                    <a:pt x="21" y="478"/>
                  </a:cubicBezTo>
                  <a:cubicBezTo>
                    <a:pt x="21" y="461"/>
                    <a:pt x="35" y="449"/>
                    <a:pt x="51" y="448"/>
                  </a:cubicBezTo>
                  <a:close/>
                  <a:moveTo>
                    <a:pt x="442" y="265"/>
                  </a:moveTo>
                  <a:lnTo>
                    <a:pt x="442" y="265"/>
                  </a:lnTo>
                  <a:cubicBezTo>
                    <a:pt x="454" y="263"/>
                    <a:pt x="467" y="262"/>
                    <a:pt x="479" y="265"/>
                  </a:cubicBezTo>
                  <a:cubicBezTo>
                    <a:pt x="478" y="271"/>
                    <a:pt x="478" y="278"/>
                    <a:pt x="477" y="284"/>
                  </a:cubicBezTo>
                  <a:cubicBezTo>
                    <a:pt x="466" y="283"/>
                    <a:pt x="455" y="283"/>
                    <a:pt x="444" y="284"/>
                  </a:cubicBezTo>
                  <a:cubicBezTo>
                    <a:pt x="443" y="278"/>
                    <a:pt x="443" y="271"/>
                    <a:pt x="442" y="265"/>
                  </a:cubicBezTo>
                  <a:close/>
                  <a:moveTo>
                    <a:pt x="510" y="384"/>
                  </a:moveTo>
                  <a:lnTo>
                    <a:pt x="510" y="384"/>
                  </a:lnTo>
                  <a:lnTo>
                    <a:pt x="467" y="384"/>
                  </a:lnTo>
                  <a:lnTo>
                    <a:pt x="467" y="377"/>
                  </a:lnTo>
                  <a:cubicBezTo>
                    <a:pt x="467" y="369"/>
                    <a:pt x="466" y="364"/>
                    <a:pt x="465" y="362"/>
                  </a:cubicBezTo>
                  <a:cubicBezTo>
                    <a:pt x="464" y="360"/>
                    <a:pt x="462" y="359"/>
                    <a:pt x="459" y="359"/>
                  </a:cubicBezTo>
                  <a:cubicBezTo>
                    <a:pt x="456" y="359"/>
                    <a:pt x="454" y="360"/>
                    <a:pt x="453" y="362"/>
                  </a:cubicBezTo>
                  <a:cubicBezTo>
                    <a:pt x="452" y="364"/>
                    <a:pt x="451" y="367"/>
                    <a:pt x="451" y="371"/>
                  </a:cubicBezTo>
                  <a:cubicBezTo>
                    <a:pt x="451" y="378"/>
                    <a:pt x="452" y="382"/>
                    <a:pt x="455" y="385"/>
                  </a:cubicBezTo>
                  <a:cubicBezTo>
                    <a:pt x="458" y="388"/>
                    <a:pt x="466" y="393"/>
                    <a:pt x="478" y="401"/>
                  </a:cubicBezTo>
                  <a:cubicBezTo>
                    <a:pt x="489" y="407"/>
                    <a:pt x="497" y="413"/>
                    <a:pt x="501" y="416"/>
                  </a:cubicBezTo>
                  <a:cubicBezTo>
                    <a:pt x="505" y="420"/>
                    <a:pt x="508" y="425"/>
                    <a:pt x="511" y="431"/>
                  </a:cubicBezTo>
                  <a:cubicBezTo>
                    <a:pt x="514" y="438"/>
                    <a:pt x="515" y="446"/>
                    <a:pt x="515" y="455"/>
                  </a:cubicBezTo>
                  <a:cubicBezTo>
                    <a:pt x="515" y="471"/>
                    <a:pt x="511" y="483"/>
                    <a:pt x="504" y="491"/>
                  </a:cubicBezTo>
                  <a:cubicBezTo>
                    <a:pt x="497" y="500"/>
                    <a:pt x="485" y="506"/>
                    <a:pt x="471" y="508"/>
                  </a:cubicBezTo>
                  <a:lnTo>
                    <a:pt x="471" y="524"/>
                  </a:lnTo>
                  <a:lnTo>
                    <a:pt x="451" y="524"/>
                  </a:lnTo>
                  <a:lnTo>
                    <a:pt x="451" y="507"/>
                  </a:lnTo>
                  <a:cubicBezTo>
                    <a:pt x="439" y="506"/>
                    <a:pt x="429" y="502"/>
                    <a:pt x="420" y="494"/>
                  </a:cubicBezTo>
                  <a:cubicBezTo>
                    <a:pt x="412" y="486"/>
                    <a:pt x="407" y="473"/>
                    <a:pt x="407" y="453"/>
                  </a:cubicBezTo>
                  <a:lnTo>
                    <a:pt x="407" y="445"/>
                  </a:lnTo>
                  <a:lnTo>
                    <a:pt x="451" y="445"/>
                  </a:lnTo>
                  <a:lnTo>
                    <a:pt x="451" y="456"/>
                  </a:lnTo>
                  <a:cubicBezTo>
                    <a:pt x="451" y="467"/>
                    <a:pt x="451" y="474"/>
                    <a:pt x="452" y="477"/>
                  </a:cubicBezTo>
                  <a:cubicBezTo>
                    <a:pt x="453" y="480"/>
                    <a:pt x="455" y="481"/>
                    <a:pt x="458" y="481"/>
                  </a:cubicBezTo>
                  <a:cubicBezTo>
                    <a:pt x="461" y="481"/>
                    <a:pt x="464" y="480"/>
                    <a:pt x="465" y="479"/>
                  </a:cubicBezTo>
                  <a:cubicBezTo>
                    <a:pt x="466" y="477"/>
                    <a:pt x="467" y="474"/>
                    <a:pt x="467" y="470"/>
                  </a:cubicBezTo>
                  <a:cubicBezTo>
                    <a:pt x="467" y="460"/>
                    <a:pt x="466" y="453"/>
                    <a:pt x="465" y="449"/>
                  </a:cubicBezTo>
                  <a:cubicBezTo>
                    <a:pt x="464" y="445"/>
                    <a:pt x="459" y="440"/>
                    <a:pt x="451" y="435"/>
                  </a:cubicBezTo>
                  <a:cubicBezTo>
                    <a:pt x="438" y="427"/>
                    <a:pt x="429" y="421"/>
                    <a:pt x="424" y="417"/>
                  </a:cubicBezTo>
                  <a:cubicBezTo>
                    <a:pt x="420" y="413"/>
                    <a:pt x="415" y="408"/>
                    <a:pt x="412" y="401"/>
                  </a:cubicBezTo>
                  <a:cubicBezTo>
                    <a:pt x="408" y="394"/>
                    <a:pt x="407" y="386"/>
                    <a:pt x="407" y="377"/>
                  </a:cubicBezTo>
                  <a:cubicBezTo>
                    <a:pt x="407" y="364"/>
                    <a:pt x="410" y="354"/>
                    <a:pt x="418" y="346"/>
                  </a:cubicBezTo>
                  <a:cubicBezTo>
                    <a:pt x="425" y="339"/>
                    <a:pt x="436" y="334"/>
                    <a:pt x="451" y="333"/>
                  </a:cubicBezTo>
                  <a:lnTo>
                    <a:pt x="451" y="319"/>
                  </a:lnTo>
                  <a:lnTo>
                    <a:pt x="471" y="319"/>
                  </a:lnTo>
                  <a:lnTo>
                    <a:pt x="471" y="333"/>
                  </a:lnTo>
                  <a:cubicBezTo>
                    <a:pt x="484" y="334"/>
                    <a:pt x="494" y="339"/>
                    <a:pt x="501" y="346"/>
                  </a:cubicBezTo>
                  <a:cubicBezTo>
                    <a:pt x="507" y="353"/>
                    <a:pt x="511" y="363"/>
                    <a:pt x="511" y="376"/>
                  </a:cubicBezTo>
                  <a:cubicBezTo>
                    <a:pt x="511" y="378"/>
                    <a:pt x="510" y="381"/>
                    <a:pt x="510" y="384"/>
                  </a:cubicBezTo>
                  <a:close/>
                  <a:moveTo>
                    <a:pt x="411" y="271"/>
                  </a:moveTo>
                  <a:lnTo>
                    <a:pt x="411" y="271"/>
                  </a:lnTo>
                  <a:lnTo>
                    <a:pt x="410" y="271"/>
                  </a:lnTo>
                  <a:lnTo>
                    <a:pt x="409" y="272"/>
                  </a:lnTo>
                  <a:lnTo>
                    <a:pt x="408" y="272"/>
                  </a:lnTo>
                  <a:lnTo>
                    <a:pt x="407" y="272"/>
                  </a:lnTo>
                  <a:lnTo>
                    <a:pt x="406" y="272"/>
                  </a:lnTo>
                  <a:lnTo>
                    <a:pt x="405" y="273"/>
                  </a:lnTo>
                  <a:lnTo>
                    <a:pt x="404" y="273"/>
                  </a:lnTo>
                  <a:lnTo>
                    <a:pt x="404" y="273"/>
                  </a:lnTo>
                  <a:lnTo>
                    <a:pt x="403" y="274"/>
                  </a:lnTo>
                  <a:lnTo>
                    <a:pt x="402" y="274"/>
                  </a:lnTo>
                  <a:lnTo>
                    <a:pt x="401" y="274"/>
                  </a:lnTo>
                  <a:lnTo>
                    <a:pt x="400" y="275"/>
                  </a:lnTo>
                  <a:lnTo>
                    <a:pt x="399" y="275"/>
                  </a:lnTo>
                  <a:lnTo>
                    <a:pt x="398" y="275"/>
                  </a:lnTo>
                  <a:lnTo>
                    <a:pt x="398" y="276"/>
                  </a:lnTo>
                  <a:lnTo>
                    <a:pt x="397" y="276"/>
                  </a:lnTo>
                  <a:lnTo>
                    <a:pt x="396" y="277"/>
                  </a:lnTo>
                  <a:lnTo>
                    <a:pt x="395" y="277"/>
                  </a:lnTo>
                  <a:lnTo>
                    <a:pt x="394" y="277"/>
                  </a:lnTo>
                  <a:lnTo>
                    <a:pt x="393" y="278"/>
                  </a:lnTo>
                  <a:lnTo>
                    <a:pt x="393" y="278"/>
                  </a:lnTo>
                  <a:lnTo>
                    <a:pt x="401" y="294"/>
                  </a:lnTo>
                  <a:lnTo>
                    <a:pt x="401" y="294"/>
                  </a:lnTo>
                  <a:lnTo>
                    <a:pt x="401" y="293"/>
                  </a:lnTo>
                  <a:lnTo>
                    <a:pt x="402" y="293"/>
                  </a:lnTo>
                  <a:lnTo>
                    <a:pt x="403" y="293"/>
                  </a:lnTo>
                  <a:lnTo>
                    <a:pt x="404" y="292"/>
                  </a:lnTo>
                  <a:lnTo>
                    <a:pt x="404" y="292"/>
                  </a:lnTo>
                  <a:lnTo>
                    <a:pt x="405" y="292"/>
                  </a:lnTo>
                  <a:lnTo>
                    <a:pt x="406" y="291"/>
                  </a:lnTo>
                  <a:lnTo>
                    <a:pt x="407" y="291"/>
                  </a:lnTo>
                  <a:lnTo>
                    <a:pt x="407" y="291"/>
                  </a:lnTo>
                  <a:lnTo>
                    <a:pt x="408" y="290"/>
                  </a:lnTo>
                  <a:lnTo>
                    <a:pt x="409" y="290"/>
                  </a:lnTo>
                  <a:lnTo>
                    <a:pt x="410" y="290"/>
                  </a:lnTo>
                  <a:lnTo>
                    <a:pt x="411" y="290"/>
                  </a:lnTo>
                  <a:lnTo>
                    <a:pt x="411" y="289"/>
                  </a:lnTo>
                  <a:lnTo>
                    <a:pt x="412" y="289"/>
                  </a:lnTo>
                  <a:lnTo>
                    <a:pt x="413" y="289"/>
                  </a:lnTo>
                  <a:lnTo>
                    <a:pt x="414" y="289"/>
                  </a:lnTo>
                  <a:lnTo>
                    <a:pt x="414" y="288"/>
                  </a:lnTo>
                  <a:lnTo>
                    <a:pt x="415" y="288"/>
                  </a:lnTo>
                  <a:lnTo>
                    <a:pt x="416" y="288"/>
                  </a:lnTo>
                  <a:lnTo>
                    <a:pt x="411" y="271"/>
                  </a:lnTo>
                  <a:close/>
                  <a:moveTo>
                    <a:pt x="361" y="297"/>
                  </a:moveTo>
                  <a:lnTo>
                    <a:pt x="361" y="297"/>
                  </a:lnTo>
                  <a:lnTo>
                    <a:pt x="361" y="298"/>
                  </a:lnTo>
                  <a:lnTo>
                    <a:pt x="360" y="298"/>
                  </a:lnTo>
                  <a:lnTo>
                    <a:pt x="360" y="299"/>
                  </a:lnTo>
                  <a:lnTo>
                    <a:pt x="359" y="299"/>
                  </a:lnTo>
                  <a:lnTo>
                    <a:pt x="358" y="300"/>
                  </a:lnTo>
                  <a:lnTo>
                    <a:pt x="358" y="301"/>
                  </a:lnTo>
                  <a:lnTo>
                    <a:pt x="357" y="301"/>
                  </a:lnTo>
                  <a:lnTo>
                    <a:pt x="356" y="302"/>
                  </a:lnTo>
                  <a:lnTo>
                    <a:pt x="356" y="302"/>
                  </a:lnTo>
                  <a:lnTo>
                    <a:pt x="355" y="303"/>
                  </a:lnTo>
                  <a:lnTo>
                    <a:pt x="354" y="304"/>
                  </a:lnTo>
                  <a:lnTo>
                    <a:pt x="354" y="304"/>
                  </a:lnTo>
                  <a:lnTo>
                    <a:pt x="353" y="305"/>
                  </a:lnTo>
                  <a:lnTo>
                    <a:pt x="352" y="305"/>
                  </a:lnTo>
                  <a:lnTo>
                    <a:pt x="352" y="306"/>
                  </a:lnTo>
                  <a:lnTo>
                    <a:pt x="351" y="307"/>
                  </a:lnTo>
                  <a:lnTo>
                    <a:pt x="350" y="307"/>
                  </a:lnTo>
                  <a:lnTo>
                    <a:pt x="350" y="308"/>
                  </a:lnTo>
                  <a:lnTo>
                    <a:pt x="349" y="309"/>
                  </a:lnTo>
                  <a:lnTo>
                    <a:pt x="348" y="309"/>
                  </a:lnTo>
                  <a:lnTo>
                    <a:pt x="348" y="310"/>
                  </a:lnTo>
                  <a:lnTo>
                    <a:pt x="360" y="322"/>
                  </a:lnTo>
                  <a:lnTo>
                    <a:pt x="361" y="322"/>
                  </a:lnTo>
                  <a:lnTo>
                    <a:pt x="361" y="321"/>
                  </a:lnTo>
                  <a:lnTo>
                    <a:pt x="362" y="320"/>
                  </a:lnTo>
                  <a:lnTo>
                    <a:pt x="362" y="320"/>
                  </a:lnTo>
                  <a:lnTo>
                    <a:pt x="363" y="319"/>
                  </a:lnTo>
                  <a:lnTo>
                    <a:pt x="364" y="319"/>
                  </a:lnTo>
                  <a:lnTo>
                    <a:pt x="364" y="318"/>
                  </a:lnTo>
                  <a:lnTo>
                    <a:pt x="365" y="318"/>
                  </a:lnTo>
                  <a:lnTo>
                    <a:pt x="365" y="317"/>
                  </a:lnTo>
                  <a:lnTo>
                    <a:pt x="366" y="317"/>
                  </a:lnTo>
                  <a:lnTo>
                    <a:pt x="367" y="316"/>
                  </a:lnTo>
                  <a:lnTo>
                    <a:pt x="367" y="316"/>
                  </a:lnTo>
                  <a:lnTo>
                    <a:pt x="368" y="315"/>
                  </a:lnTo>
                  <a:lnTo>
                    <a:pt x="368" y="314"/>
                  </a:lnTo>
                  <a:lnTo>
                    <a:pt x="369" y="314"/>
                  </a:lnTo>
                  <a:lnTo>
                    <a:pt x="370" y="313"/>
                  </a:lnTo>
                  <a:lnTo>
                    <a:pt x="370" y="313"/>
                  </a:lnTo>
                  <a:lnTo>
                    <a:pt x="371" y="312"/>
                  </a:lnTo>
                  <a:lnTo>
                    <a:pt x="372" y="312"/>
                  </a:lnTo>
                  <a:lnTo>
                    <a:pt x="372" y="311"/>
                  </a:lnTo>
                  <a:lnTo>
                    <a:pt x="373" y="311"/>
                  </a:lnTo>
                  <a:lnTo>
                    <a:pt x="361" y="297"/>
                  </a:lnTo>
                  <a:close/>
                  <a:moveTo>
                    <a:pt x="325" y="339"/>
                  </a:moveTo>
                  <a:lnTo>
                    <a:pt x="325" y="339"/>
                  </a:lnTo>
                  <a:lnTo>
                    <a:pt x="325" y="340"/>
                  </a:lnTo>
                  <a:lnTo>
                    <a:pt x="324" y="341"/>
                  </a:lnTo>
                  <a:lnTo>
                    <a:pt x="324" y="341"/>
                  </a:lnTo>
                  <a:lnTo>
                    <a:pt x="323" y="342"/>
                  </a:lnTo>
                  <a:lnTo>
                    <a:pt x="323" y="343"/>
                  </a:lnTo>
                  <a:lnTo>
                    <a:pt x="323" y="344"/>
                  </a:lnTo>
                  <a:lnTo>
                    <a:pt x="322" y="345"/>
                  </a:lnTo>
                  <a:lnTo>
                    <a:pt x="322" y="346"/>
                  </a:lnTo>
                  <a:lnTo>
                    <a:pt x="321" y="346"/>
                  </a:lnTo>
                  <a:lnTo>
                    <a:pt x="321" y="347"/>
                  </a:lnTo>
                  <a:lnTo>
                    <a:pt x="320" y="348"/>
                  </a:lnTo>
                  <a:lnTo>
                    <a:pt x="320" y="349"/>
                  </a:lnTo>
                  <a:lnTo>
                    <a:pt x="320" y="350"/>
                  </a:lnTo>
                  <a:lnTo>
                    <a:pt x="319" y="350"/>
                  </a:lnTo>
                  <a:lnTo>
                    <a:pt x="319" y="351"/>
                  </a:lnTo>
                  <a:lnTo>
                    <a:pt x="318" y="352"/>
                  </a:lnTo>
                  <a:lnTo>
                    <a:pt x="318" y="353"/>
                  </a:lnTo>
                  <a:lnTo>
                    <a:pt x="318" y="354"/>
                  </a:lnTo>
                  <a:lnTo>
                    <a:pt x="317" y="355"/>
                  </a:lnTo>
                  <a:lnTo>
                    <a:pt x="317" y="356"/>
                  </a:lnTo>
                  <a:lnTo>
                    <a:pt x="317" y="356"/>
                  </a:lnTo>
                  <a:lnTo>
                    <a:pt x="333" y="363"/>
                  </a:lnTo>
                  <a:lnTo>
                    <a:pt x="333" y="363"/>
                  </a:lnTo>
                  <a:lnTo>
                    <a:pt x="333" y="362"/>
                  </a:lnTo>
                  <a:lnTo>
                    <a:pt x="334" y="361"/>
                  </a:lnTo>
                  <a:lnTo>
                    <a:pt x="334" y="360"/>
                  </a:lnTo>
                  <a:lnTo>
                    <a:pt x="334" y="360"/>
                  </a:lnTo>
                  <a:lnTo>
                    <a:pt x="335" y="359"/>
                  </a:lnTo>
                  <a:lnTo>
                    <a:pt x="335" y="358"/>
                  </a:lnTo>
                  <a:lnTo>
                    <a:pt x="335" y="357"/>
                  </a:lnTo>
                  <a:lnTo>
                    <a:pt x="336" y="357"/>
                  </a:lnTo>
                  <a:lnTo>
                    <a:pt x="336" y="356"/>
                  </a:lnTo>
                  <a:lnTo>
                    <a:pt x="336" y="355"/>
                  </a:lnTo>
                  <a:lnTo>
                    <a:pt x="337" y="354"/>
                  </a:lnTo>
                  <a:lnTo>
                    <a:pt x="337" y="354"/>
                  </a:lnTo>
                  <a:lnTo>
                    <a:pt x="338" y="353"/>
                  </a:lnTo>
                  <a:lnTo>
                    <a:pt x="338" y="352"/>
                  </a:lnTo>
                  <a:lnTo>
                    <a:pt x="338" y="352"/>
                  </a:lnTo>
                  <a:lnTo>
                    <a:pt x="339" y="351"/>
                  </a:lnTo>
                  <a:lnTo>
                    <a:pt x="339" y="350"/>
                  </a:lnTo>
                  <a:lnTo>
                    <a:pt x="340" y="349"/>
                  </a:lnTo>
                  <a:lnTo>
                    <a:pt x="340" y="349"/>
                  </a:lnTo>
                  <a:lnTo>
                    <a:pt x="340" y="348"/>
                  </a:lnTo>
                  <a:lnTo>
                    <a:pt x="325" y="339"/>
                  </a:lnTo>
                  <a:close/>
                  <a:moveTo>
                    <a:pt x="306" y="392"/>
                  </a:moveTo>
                  <a:lnTo>
                    <a:pt x="306" y="392"/>
                  </a:lnTo>
                  <a:lnTo>
                    <a:pt x="306" y="393"/>
                  </a:lnTo>
                  <a:lnTo>
                    <a:pt x="306" y="394"/>
                  </a:lnTo>
                  <a:lnTo>
                    <a:pt x="306" y="395"/>
                  </a:lnTo>
                  <a:lnTo>
                    <a:pt x="306" y="396"/>
                  </a:lnTo>
                  <a:lnTo>
                    <a:pt x="305" y="396"/>
                  </a:lnTo>
                  <a:lnTo>
                    <a:pt x="305" y="397"/>
                  </a:lnTo>
                  <a:lnTo>
                    <a:pt x="305" y="398"/>
                  </a:lnTo>
                  <a:lnTo>
                    <a:pt x="305" y="399"/>
                  </a:lnTo>
                  <a:lnTo>
                    <a:pt x="305" y="400"/>
                  </a:lnTo>
                  <a:lnTo>
                    <a:pt x="305" y="401"/>
                  </a:lnTo>
                  <a:lnTo>
                    <a:pt x="305" y="402"/>
                  </a:lnTo>
                  <a:lnTo>
                    <a:pt x="305" y="403"/>
                  </a:lnTo>
                  <a:lnTo>
                    <a:pt x="305" y="404"/>
                  </a:lnTo>
                  <a:lnTo>
                    <a:pt x="304" y="405"/>
                  </a:lnTo>
                  <a:lnTo>
                    <a:pt x="304" y="406"/>
                  </a:lnTo>
                  <a:lnTo>
                    <a:pt x="304" y="407"/>
                  </a:lnTo>
                  <a:lnTo>
                    <a:pt x="304" y="408"/>
                  </a:lnTo>
                  <a:lnTo>
                    <a:pt x="304" y="409"/>
                  </a:lnTo>
                  <a:lnTo>
                    <a:pt x="304" y="410"/>
                  </a:lnTo>
                  <a:lnTo>
                    <a:pt x="304" y="410"/>
                  </a:lnTo>
                  <a:lnTo>
                    <a:pt x="322" y="411"/>
                  </a:lnTo>
                  <a:lnTo>
                    <a:pt x="322" y="411"/>
                  </a:lnTo>
                  <a:lnTo>
                    <a:pt x="322" y="410"/>
                  </a:lnTo>
                  <a:lnTo>
                    <a:pt x="322" y="409"/>
                  </a:lnTo>
                  <a:lnTo>
                    <a:pt x="322" y="408"/>
                  </a:lnTo>
                  <a:lnTo>
                    <a:pt x="322" y="407"/>
                  </a:lnTo>
                  <a:lnTo>
                    <a:pt x="322" y="406"/>
                  </a:lnTo>
                  <a:lnTo>
                    <a:pt x="322" y="406"/>
                  </a:lnTo>
                  <a:lnTo>
                    <a:pt x="322" y="405"/>
                  </a:lnTo>
                  <a:lnTo>
                    <a:pt x="322" y="404"/>
                  </a:lnTo>
                  <a:lnTo>
                    <a:pt x="322" y="403"/>
                  </a:lnTo>
                  <a:lnTo>
                    <a:pt x="322" y="402"/>
                  </a:lnTo>
                  <a:lnTo>
                    <a:pt x="323" y="401"/>
                  </a:lnTo>
                  <a:lnTo>
                    <a:pt x="323" y="400"/>
                  </a:lnTo>
                  <a:lnTo>
                    <a:pt x="323" y="400"/>
                  </a:lnTo>
                  <a:lnTo>
                    <a:pt x="323" y="399"/>
                  </a:lnTo>
                  <a:lnTo>
                    <a:pt x="323" y="398"/>
                  </a:lnTo>
                  <a:lnTo>
                    <a:pt x="323" y="397"/>
                  </a:lnTo>
                  <a:lnTo>
                    <a:pt x="323" y="396"/>
                  </a:lnTo>
                  <a:lnTo>
                    <a:pt x="323" y="395"/>
                  </a:lnTo>
                  <a:lnTo>
                    <a:pt x="323" y="395"/>
                  </a:lnTo>
                  <a:lnTo>
                    <a:pt x="306" y="392"/>
                  </a:lnTo>
                  <a:close/>
                  <a:moveTo>
                    <a:pt x="307" y="447"/>
                  </a:moveTo>
                  <a:lnTo>
                    <a:pt x="307" y="447"/>
                  </a:lnTo>
                  <a:lnTo>
                    <a:pt x="307" y="448"/>
                  </a:lnTo>
                  <a:lnTo>
                    <a:pt x="307" y="449"/>
                  </a:lnTo>
                  <a:lnTo>
                    <a:pt x="308" y="450"/>
                  </a:lnTo>
                  <a:lnTo>
                    <a:pt x="308" y="451"/>
                  </a:lnTo>
                  <a:lnTo>
                    <a:pt x="308" y="451"/>
                  </a:lnTo>
                  <a:lnTo>
                    <a:pt x="308" y="452"/>
                  </a:lnTo>
                  <a:lnTo>
                    <a:pt x="308" y="453"/>
                  </a:lnTo>
                  <a:lnTo>
                    <a:pt x="309" y="454"/>
                  </a:lnTo>
                  <a:lnTo>
                    <a:pt x="309" y="455"/>
                  </a:lnTo>
                  <a:lnTo>
                    <a:pt x="309" y="456"/>
                  </a:lnTo>
                  <a:lnTo>
                    <a:pt x="309" y="457"/>
                  </a:lnTo>
                  <a:lnTo>
                    <a:pt x="310" y="458"/>
                  </a:lnTo>
                  <a:lnTo>
                    <a:pt x="310" y="459"/>
                  </a:lnTo>
                  <a:lnTo>
                    <a:pt x="310" y="460"/>
                  </a:lnTo>
                  <a:lnTo>
                    <a:pt x="310" y="461"/>
                  </a:lnTo>
                  <a:lnTo>
                    <a:pt x="311" y="461"/>
                  </a:lnTo>
                  <a:lnTo>
                    <a:pt x="311" y="462"/>
                  </a:lnTo>
                  <a:lnTo>
                    <a:pt x="311" y="463"/>
                  </a:lnTo>
                  <a:lnTo>
                    <a:pt x="311" y="464"/>
                  </a:lnTo>
                  <a:lnTo>
                    <a:pt x="312" y="465"/>
                  </a:lnTo>
                  <a:lnTo>
                    <a:pt x="312" y="466"/>
                  </a:lnTo>
                  <a:lnTo>
                    <a:pt x="329" y="460"/>
                  </a:lnTo>
                  <a:lnTo>
                    <a:pt x="328" y="460"/>
                  </a:lnTo>
                  <a:lnTo>
                    <a:pt x="328" y="459"/>
                  </a:lnTo>
                  <a:lnTo>
                    <a:pt x="328" y="458"/>
                  </a:lnTo>
                  <a:lnTo>
                    <a:pt x="328" y="457"/>
                  </a:lnTo>
                  <a:lnTo>
                    <a:pt x="327" y="456"/>
                  </a:lnTo>
                  <a:lnTo>
                    <a:pt x="327" y="456"/>
                  </a:lnTo>
                  <a:lnTo>
                    <a:pt x="327" y="455"/>
                  </a:lnTo>
                  <a:lnTo>
                    <a:pt x="327" y="454"/>
                  </a:lnTo>
                  <a:lnTo>
                    <a:pt x="327" y="453"/>
                  </a:lnTo>
                  <a:lnTo>
                    <a:pt x="326" y="452"/>
                  </a:lnTo>
                  <a:lnTo>
                    <a:pt x="326" y="452"/>
                  </a:lnTo>
                  <a:lnTo>
                    <a:pt x="326" y="451"/>
                  </a:lnTo>
                  <a:lnTo>
                    <a:pt x="326" y="450"/>
                  </a:lnTo>
                  <a:lnTo>
                    <a:pt x="325" y="449"/>
                  </a:lnTo>
                  <a:lnTo>
                    <a:pt x="325" y="448"/>
                  </a:lnTo>
                  <a:lnTo>
                    <a:pt x="325" y="447"/>
                  </a:lnTo>
                  <a:lnTo>
                    <a:pt x="325" y="447"/>
                  </a:lnTo>
                  <a:lnTo>
                    <a:pt x="325" y="446"/>
                  </a:lnTo>
                  <a:lnTo>
                    <a:pt x="325" y="445"/>
                  </a:lnTo>
                  <a:lnTo>
                    <a:pt x="324" y="444"/>
                  </a:lnTo>
                  <a:lnTo>
                    <a:pt x="324" y="444"/>
                  </a:lnTo>
                  <a:lnTo>
                    <a:pt x="307" y="447"/>
                  </a:lnTo>
                  <a:close/>
                  <a:moveTo>
                    <a:pt x="328" y="499"/>
                  </a:moveTo>
                  <a:lnTo>
                    <a:pt x="328" y="499"/>
                  </a:lnTo>
                  <a:lnTo>
                    <a:pt x="328" y="499"/>
                  </a:lnTo>
                  <a:lnTo>
                    <a:pt x="329" y="500"/>
                  </a:lnTo>
                  <a:lnTo>
                    <a:pt x="329" y="501"/>
                  </a:lnTo>
                  <a:lnTo>
                    <a:pt x="330" y="502"/>
                  </a:lnTo>
                  <a:lnTo>
                    <a:pt x="330" y="503"/>
                  </a:lnTo>
                  <a:lnTo>
                    <a:pt x="331" y="503"/>
                  </a:lnTo>
                  <a:lnTo>
                    <a:pt x="331" y="504"/>
                  </a:lnTo>
                  <a:lnTo>
                    <a:pt x="332" y="505"/>
                  </a:lnTo>
                  <a:lnTo>
                    <a:pt x="332" y="506"/>
                  </a:lnTo>
                  <a:lnTo>
                    <a:pt x="333" y="506"/>
                  </a:lnTo>
                  <a:lnTo>
                    <a:pt x="333" y="507"/>
                  </a:lnTo>
                  <a:lnTo>
                    <a:pt x="334" y="508"/>
                  </a:lnTo>
                  <a:lnTo>
                    <a:pt x="334" y="509"/>
                  </a:lnTo>
                  <a:lnTo>
                    <a:pt x="335" y="509"/>
                  </a:lnTo>
                  <a:lnTo>
                    <a:pt x="336" y="510"/>
                  </a:lnTo>
                  <a:lnTo>
                    <a:pt x="336" y="511"/>
                  </a:lnTo>
                  <a:lnTo>
                    <a:pt x="337" y="511"/>
                  </a:lnTo>
                  <a:lnTo>
                    <a:pt x="337" y="512"/>
                  </a:lnTo>
                  <a:lnTo>
                    <a:pt x="338" y="513"/>
                  </a:lnTo>
                  <a:lnTo>
                    <a:pt x="338" y="514"/>
                  </a:lnTo>
                  <a:lnTo>
                    <a:pt x="339" y="514"/>
                  </a:lnTo>
                  <a:lnTo>
                    <a:pt x="353" y="503"/>
                  </a:lnTo>
                  <a:lnTo>
                    <a:pt x="352" y="502"/>
                  </a:lnTo>
                  <a:lnTo>
                    <a:pt x="352" y="502"/>
                  </a:lnTo>
                  <a:lnTo>
                    <a:pt x="351" y="501"/>
                  </a:lnTo>
                  <a:lnTo>
                    <a:pt x="351" y="501"/>
                  </a:lnTo>
                  <a:lnTo>
                    <a:pt x="350" y="500"/>
                  </a:lnTo>
                  <a:lnTo>
                    <a:pt x="350" y="499"/>
                  </a:lnTo>
                  <a:lnTo>
                    <a:pt x="349" y="499"/>
                  </a:lnTo>
                  <a:lnTo>
                    <a:pt x="349" y="498"/>
                  </a:lnTo>
                  <a:lnTo>
                    <a:pt x="348" y="497"/>
                  </a:lnTo>
                  <a:lnTo>
                    <a:pt x="348" y="497"/>
                  </a:lnTo>
                  <a:lnTo>
                    <a:pt x="347" y="496"/>
                  </a:lnTo>
                  <a:lnTo>
                    <a:pt x="347" y="495"/>
                  </a:lnTo>
                  <a:lnTo>
                    <a:pt x="346" y="495"/>
                  </a:lnTo>
                  <a:lnTo>
                    <a:pt x="346" y="494"/>
                  </a:lnTo>
                  <a:lnTo>
                    <a:pt x="345" y="493"/>
                  </a:lnTo>
                  <a:lnTo>
                    <a:pt x="345" y="493"/>
                  </a:lnTo>
                  <a:lnTo>
                    <a:pt x="344" y="492"/>
                  </a:lnTo>
                  <a:lnTo>
                    <a:pt x="344" y="491"/>
                  </a:lnTo>
                  <a:lnTo>
                    <a:pt x="343" y="491"/>
                  </a:lnTo>
                  <a:lnTo>
                    <a:pt x="343" y="490"/>
                  </a:lnTo>
                  <a:lnTo>
                    <a:pt x="343" y="490"/>
                  </a:lnTo>
                  <a:lnTo>
                    <a:pt x="328" y="499"/>
                  </a:lnTo>
                  <a:close/>
                  <a:moveTo>
                    <a:pt x="366" y="540"/>
                  </a:moveTo>
                  <a:lnTo>
                    <a:pt x="366" y="540"/>
                  </a:lnTo>
                  <a:lnTo>
                    <a:pt x="366" y="540"/>
                  </a:lnTo>
                  <a:lnTo>
                    <a:pt x="367" y="541"/>
                  </a:lnTo>
                  <a:lnTo>
                    <a:pt x="368" y="541"/>
                  </a:lnTo>
                  <a:lnTo>
                    <a:pt x="369" y="542"/>
                  </a:lnTo>
                  <a:lnTo>
                    <a:pt x="369" y="542"/>
                  </a:lnTo>
                  <a:lnTo>
                    <a:pt x="370" y="543"/>
                  </a:lnTo>
                  <a:lnTo>
                    <a:pt x="371" y="543"/>
                  </a:lnTo>
                  <a:lnTo>
                    <a:pt x="372" y="544"/>
                  </a:lnTo>
                  <a:lnTo>
                    <a:pt x="372" y="544"/>
                  </a:lnTo>
                  <a:lnTo>
                    <a:pt x="373" y="545"/>
                  </a:lnTo>
                  <a:lnTo>
                    <a:pt x="374" y="545"/>
                  </a:lnTo>
                  <a:lnTo>
                    <a:pt x="375" y="546"/>
                  </a:lnTo>
                  <a:lnTo>
                    <a:pt x="375" y="546"/>
                  </a:lnTo>
                  <a:lnTo>
                    <a:pt x="376" y="547"/>
                  </a:lnTo>
                  <a:lnTo>
                    <a:pt x="377" y="547"/>
                  </a:lnTo>
                  <a:lnTo>
                    <a:pt x="378" y="548"/>
                  </a:lnTo>
                  <a:lnTo>
                    <a:pt x="379" y="548"/>
                  </a:lnTo>
                  <a:lnTo>
                    <a:pt x="379" y="549"/>
                  </a:lnTo>
                  <a:lnTo>
                    <a:pt x="380" y="549"/>
                  </a:lnTo>
                  <a:lnTo>
                    <a:pt x="381" y="550"/>
                  </a:lnTo>
                  <a:lnTo>
                    <a:pt x="382" y="550"/>
                  </a:lnTo>
                  <a:lnTo>
                    <a:pt x="390" y="535"/>
                  </a:lnTo>
                  <a:lnTo>
                    <a:pt x="390" y="534"/>
                  </a:lnTo>
                  <a:lnTo>
                    <a:pt x="389" y="534"/>
                  </a:lnTo>
                  <a:lnTo>
                    <a:pt x="388" y="534"/>
                  </a:lnTo>
                  <a:lnTo>
                    <a:pt x="388" y="533"/>
                  </a:lnTo>
                  <a:lnTo>
                    <a:pt x="387" y="533"/>
                  </a:lnTo>
                  <a:lnTo>
                    <a:pt x="386" y="532"/>
                  </a:lnTo>
                  <a:lnTo>
                    <a:pt x="385" y="532"/>
                  </a:lnTo>
                  <a:lnTo>
                    <a:pt x="385" y="531"/>
                  </a:lnTo>
                  <a:lnTo>
                    <a:pt x="384" y="531"/>
                  </a:lnTo>
                  <a:lnTo>
                    <a:pt x="383" y="531"/>
                  </a:lnTo>
                  <a:lnTo>
                    <a:pt x="383" y="530"/>
                  </a:lnTo>
                  <a:lnTo>
                    <a:pt x="382" y="530"/>
                  </a:lnTo>
                  <a:lnTo>
                    <a:pt x="381" y="529"/>
                  </a:lnTo>
                  <a:lnTo>
                    <a:pt x="381" y="529"/>
                  </a:lnTo>
                  <a:lnTo>
                    <a:pt x="380" y="528"/>
                  </a:lnTo>
                  <a:lnTo>
                    <a:pt x="379" y="528"/>
                  </a:lnTo>
                  <a:lnTo>
                    <a:pt x="379" y="527"/>
                  </a:lnTo>
                  <a:lnTo>
                    <a:pt x="378" y="527"/>
                  </a:lnTo>
                  <a:lnTo>
                    <a:pt x="377" y="526"/>
                  </a:lnTo>
                  <a:lnTo>
                    <a:pt x="377" y="526"/>
                  </a:lnTo>
                  <a:lnTo>
                    <a:pt x="376" y="526"/>
                  </a:lnTo>
                  <a:lnTo>
                    <a:pt x="366" y="540"/>
                  </a:lnTo>
                  <a:close/>
                  <a:moveTo>
                    <a:pt x="416" y="564"/>
                  </a:moveTo>
                  <a:lnTo>
                    <a:pt x="416" y="564"/>
                  </a:lnTo>
                  <a:lnTo>
                    <a:pt x="416" y="564"/>
                  </a:lnTo>
                  <a:lnTo>
                    <a:pt x="417" y="565"/>
                  </a:lnTo>
                  <a:lnTo>
                    <a:pt x="418" y="565"/>
                  </a:lnTo>
                  <a:lnTo>
                    <a:pt x="419" y="565"/>
                  </a:lnTo>
                  <a:lnTo>
                    <a:pt x="420" y="565"/>
                  </a:lnTo>
                  <a:lnTo>
                    <a:pt x="421" y="566"/>
                  </a:lnTo>
                  <a:lnTo>
                    <a:pt x="422" y="566"/>
                  </a:lnTo>
                  <a:lnTo>
                    <a:pt x="423" y="566"/>
                  </a:lnTo>
                  <a:lnTo>
                    <a:pt x="424" y="566"/>
                  </a:lnTo>
                  <a:lnTo>
                    <a:pt x="424" y="567"/>
                  </a:lnTo>
                  <a:lnTo>
                    <a:pt x="425" y="567"/>
                  </a:lnTo>
                  <a:lnTo>
                    <a:pt x="426" y="567"/>
                  </a:lnTo>
                  <a:lnTo>
                    <a:pt x="427" y="567"/>
                  </a:lnTo>
                  <a:lnTo>
                    <a:pt x="428" y="567"/>
                  </a:lnTo>
                  <a:lnTo>
                    <a:pt x="429" y="567"/>
                  </a:lnTo>
                  <a:lnTo>
                    <a:pt x="430" y="568"/>
                  </a:lnTo>
                  <a:lnTo>
                    <a:pt x="431" y="568"/>
                  </a:lnTo>
                  <a:lnTo>
                    <a:pt x="432" y="568"/>
                  </a:lnTo>
                  <a:lnTo>
                    <a:pt x="433" y="568"/>
                  </a:lnTo>
                  <a:lnTo>
                    <a:pt x="434" y="568"/>
                  </a:lnTo>
                  <a:lnTo>
                    <a:pt x="434" y="568"/>
                  </a:lnTo>
                  <a:lnTo>
                    <a:pt x="437" y="551"/>
                  </a:lnTo>
                  <a:lnTo>
                    <a:pt x="437" y="551"/>
                  </a:lnTo>
                  <a:lnTo>
                    <a:pt x="436" y="551"/>
                  </a:lnTo>
                  <a:lnTo>
                    <a:pt x="435" y="551"/>
                  </a:lnTo>
                  <a:lnTo>
                    <a:pt x="434" y="550"/>
                  </a:lnTo>
                  <a:lnTo>
                    <a:pt x="433" y="550"/>
                  </a:lnTo>
                  <a:lnTo>
                    <a:pt x="432" y="550"/>
                  </a:lnTo>
                  <a:lnTo>
                    <a:pt x="431" y="550"/>
                  </a:lnTo>
                  <a:lnTo>
                    <a:pt x="431" y="550"/>
                  </a:lnTo>
                  <a:lnTo>
                    <a:pt x="430" y="550"/>
                  </a:lnTo>
                  <a:lnTo>
                    <a:pt x="429" y="549"/>
                  </a:lnTo>
                  <a:lnTo>
                    <a:pt x="428" y="549"/>
                  </a:lnTo>
                  <a:lnTo>
                    <a:pt x="427" y="549"/>
                  </a:lnTo>
                  <a:lnTo>
                    <a:pt x="427" y="549"/>
                  </a:lnTo>
                  <a:lnTo>
                    <a:pt x="426" y="549"/>
                  </a:lnTo>
                  <a:lnTo>
                    <a:pt x="425" y="549"/>
                  </a:lnTo>
                  <a:lnTo>
                    <a:pt x="424" y="548"/>
                  </a:lnTo>
                  <a:lnTo>
                    <a:pt x="423" y="548"/>
                  </a:lnTo>
                  <a:lnTo>
                    <a:pt x="422" y="548"/>
                  </a:lnTo>
                  <a:lnTo>
                    <a:pt x="422" y="548"/>
                  </a:lnTo>
                  <a:lnTo>
                    <a:pt x="421" y="548"/>
                  </a:lnTo>
                  <a:lnTo>
                    <a:pt x="421" y="547"/>
                  </a:lnTo>
                  <a:lnTo>
                    <a:pt x="416" y="564"/>
                  </a:lnTo>
                  <a:close/>
                  <a:moveTo>
                    <a:pt x="471" y="569"/>
                  </a:moveTo>
                  <a:lnTo>
                    <a:pt x="471" y="569"/>
                  </a:lnTo>
                  <a:lnTo>
                    <a:pt x="472" y="569"/>
                  </a:lnTo>
                  <a:lnTo>
                    <a:pt x="473" y="569"/>
                  </a:lnTo>
                  <a:lnTo>
                    <a:pt x="474" y="569"/>
                  </a:lnTo>
                  <a:lnTo>
                    <a:pt x="475" y="569"/>
                  </a:lnTo>
                  <a:lnTo>
                    <a:pt x="476" y="569"/>
                  </a:lnTo>
                  <a:lnTo>
                    <a:pt x="477" y="569"/>
                  </a:lnTo>
                  <a:lnTo>
                    <a:pt x="478" y="569"/>
                  </a:lnTo>
                  <a:lnTo>
                    <a:pt x="479" y="569"/>
                  </a:lnTo>
                  <a:lnTo>
                    <a:pt x="480" y="568"/>
                  </a:lnTo>
                  <a:lnTo>
                    <a:pt x="480" y="568"/>
                  </a:lnTo>
                  <a:lnTo>
                    <a:pt x="481" y="568"/>
                  </a:lnTo>
                  <a:lnTo>
                    <a:pt x="482" y="568"/>
                  </a:lnTo>
                  <a:lnTo>
                    <a:pt x="483" y="568"/>
                  </a:lnTo>
                  <a:lnTo>
                    <a:pt x="484" y="568"/>
                  </a:lnTo>
                  <a:lnTo>
                    <a:pt x="485" y="567"/>
                  </a:lnTo>
                  <a:lnTo>
                    <a:pt x="486" y="567"/>
                  </a:lnTo>
                  <a:lnTo>
                    <a:pt x="487" y="567"/>
                  </a:lnTo>
                  <a:lnTo>
                    <a:pt x="488" y="567"/>
                  </a:lnTo>
                  <a:lnTo>
                    <a:pt x="489" y="567"/>
                  </a:lnTo>
                  <a:lnTo>
                    <a:pt x="490" y="567"/>
                  </a:lnTo>
                  <a:lnTo>
                    <a:pt x="490" y="567"/>
                  </a:lnTo>
                  <a:lnTo>
                    <a:pt x="486" y="549"/>
                  </a:lnTo>
                  <a:lnTo>
                    <a:pt x="486" y="549"/>
                  </a:lnTo>
                  <a:lnTo>
                    <a:pt x="485" y="549"/>
                  </a:lnTo>
                  <a:lnTo>
                    <a:pt x="484" y="550"/>
                  </a:lnTo>
                  <a:lnTo>
                    <a:pt x="484" y="550"/>
                  </a:lnTo>
                  <a:lnTo>
                    <a:pt x="483" y="550"/>
                  </a:lnTo>
                  <a:lnTo>
                    <a:pt x="482" y="550"/>
                  </a:lnTo>
                  <a:lnTo>
                    <a:pt x="481" y="550"/>
                  </a:lnTo>
                  <a:lnTo>
                    <a:pt x="480" y="550"/>
                  </a:lnTo>
                  <a:lnTo>
                    <a:pt x="479" y="551"/>
                  </a:lnTo>
                  <a:lnTo>
                    <a:pt x="479" y="551"/>
                  </a:lnTo>
                  <a:lnTo>
                    <a:pt x="478" y="551"/>
                  </a:lnTo>
                  <a:lnTo>
                    <a:pt x="477" y="551"/>
                  </a:lnTo>
                  <a:lnTo>
                    <a:pt x="476" y="551"/>
                  </a:lnTo>
                  <a:lnTo>
                    <a:pt x="475" y="551"/>
                  </a:lnTo>
                  <a:lnTo>
                    <a:pt x="474" y="551"/>
                  </a:lnTo>
                  <a:lnTo>
                    <a:pt x="474" y="551"/>
                  </a:lnTo>
                  <a:lnTo>
                    <a:pt x="473" y="552"/>
                  </a:lnTo>
                  <a:lnTo>
                    <a:pt x="472" y="552"/>
                  </a:lnTo>
                  <a:lnTo>
                    <a:pt x="471" y="552"/>
                  </a:lnTo>
                  <a:lnTo>
                    <a:pt x="470" y="552"/>
                  </a:lnTo>
                  <a:lnTo>
                    <a:pt x="470" y="552"/>
                  </a:lnTo>
                  <a:lnTo>
                    <a:pt x="471" y="569"/>
                  </a:lnTo>
                  <a:close/>
                  <a:moveTo>
                    <a:pt x="525" y="554"/>
                  </a:moveTo>
                  <a:lnTo>
                    <a:pt x="525" y="554"/>
                  </a:lnTo>
                  <a:lnTo>
                    <a:pt x="525" y="554"/>
                  </a:lnTo>
                  <a:lnTo>
                    <a:pt x="526" y="554"/>
                  </a:lnTo>
                  <a:lnTo>
                    <a:pt x="527" y="553"/>
                  </a:lnTo>
                  <a:lnTo>
                    <a:pt x="528" y="553"/>
                  </a:lnTo>
                  <a:lnTo>
                    <a:pt x="528" y="552"/>
                  </a:lnTo>
                  <a:lnTo>
                    <a:pt x="529" y="552"/>
                  </a:lnTo>
                  <a:lnTo>
                    <a:pt x="530" y="552"/>
                  </a:lnTo>
                  <a:lnTo>
                    <a:pt x="531" y="551"/>
                  </a:lnTo>
                  <a:lnTo>
                    <a:pt x="532" y="551"/>
                  </a:lnTo>
                  <a:lnTo>
                    <a:pt x="533" y="550"/>
                  </a:lnTo>
                  <a:lnTo>
                    <a:pt x="533" y="550"/>
                  </a:lnTo>
                  <a:lnTo>
                    <a:pt x="534" y="549"/>
                  </a:lnTo>
                  <a:lnTo>
                    <a:pt x="535" y="549"/>
                  </a:lnTo>
                  <a:lnTo>
                    <a:pt x="536" y="548"/>
                  </a:lnTo>
                  <a:lnTo>
                    <a:pt x="537" y="548"/>
                  </a:lnTo>
                  <a:lnTo>
                    <a:pt x="537" y="547"/>
                  </a:lnTo>
                  <a:lnTo>
                    <a:pt x="538" y="547"/>
                  </a:lnTo>
                  <a:lnTo>
                    <a:pt x="539" y="546"/>
                  </a:lnTo>
                  <a:lnTo>
                    <a:pt x="540" y="546"/>
                  </a:lnTo>
                  <a:lnTo>
                    <a:pt x="540" y="545"/>
                  </a:lnTo>
                  <a:lnTo>
                    <a:pt x="541" y="545"/>
                  </a:lnTo>
                  <a:lnTo>
                    <a:pt x="532" y="530"/>
                  </a:lnTo>
                  <a:lnTo>
                    <a:pt x="531" y="531"/>
                  </a:lnTo>
                  <a:lnTo>
                    <a:pt x="530" y="531"/>
                  </a:lnTo>
                  <a:lnTo>
                    <a:pt x="529" y="531"/>
                  </a:lnTo>
                  <a:lnTo>
                    <a:pt x="529" y="532"/>
                  </a:lnTo>
                  <a:lnTo>
                    <a:pt x="528" y="532"/>
                  </a:lnTo>
                  <a:lnTo>
                    <a:pt x="527" y="533"/>
                  </a:lnTo>
                  <a:lnTo>
                    <a:pt x="527" y="533"/>
                  </a:lnTo>
                  <a:lnTo>
                    <a:pt x="526" y="534"/>
                  </a:lnTo>
                  <a:lnTo>
                    <a:pt x="525" y="534"/>
                  </a:lnTo>
                  <a:lnTo>
                    <a:pt x="525" y="534"/>
                  </a:lnTo>
                  <a:lnTo>
                    <a:pt x="524" y="535"/>
                  </a:lnTo>
                  <a:lnTo>
                    <a:pt x="523" y="535"/>
                  </a:lnTo>
                  <a:lnTo>
                    <a:pt x="522" y="536"/>
                  </a:lnTo>
                  <a:lnTo>
                    <a:pt x="522" y="536"/>
                  </a:lnTo>
                  <a:lnTo>
                    <a:pt x="521" y="536"/>
                  </a:lnTo>
                  <a:lnTo>
                    <a:pt x="520" y="537"/>
                  </a:lnTo>
                  <a:lnTo>
                    <a:pt x="520" y="537"/>
                  </a:lnTo>
                  <a:lnTo>
                    <a:pt x="519" y="538"/>
                  </a:lnTo>
                  <a:lnTo>
                    <a:pt x="518" y="538"/>
                  </a:lnTo>
                  <a:lnTo>
                    <a:pt x="517" y="538"/>
                  </a:lnTo>
                  <a:lnTo>
                    <a:pt x="517" y="538"/>
                  </a:lnTo>
                  <a:lnTo>
                    <a:pt x="525" y="554"/>
                  </a:lnTo>
                  <a:close/>
                  <a:moveTo>
                    <a:pt x="570" y="521"/>
                  </a:moveTo>
                  <a:lnTo>
                    <a:pt x="570" y="521"/>
                  </a:lnTo>
                  <a:lnTo>
                    <a:pt x="570" y="521"/>
                  </a:lnTo>
                  <a:lnTo>
                    <a:pt x="570" y="520"/>
                  </a:lnTo>
                  <a:lnTo>
                    <a:pt x="571" y="519"/>
                  </a:lnTo>
                  <a:lnTo>
                    <a:pt x="572" y="518"/>
                  </a:lnTo>
                  <a:lnTo>
                    <a:pt x="572" y="518"/>
                  </a:lnTo>
                  <a:lnTo>
                    <a:pt x="573" y="517"/>
                  </a:lnTo>
                  <a:lnTo>
                    <a:pt x="574" y="516"/>
                  </a:lnTo>
                  <a:lnTo>
                    <a:pt x="574" y="516"/>
                  </a:lnTo>
                  <a:lnTo>
                    <a:pt x="575" y="515"/>
                  </a:lnTo>
                  <a:lnTo>
                    <a:pt x="575" y="514"/>
                  </a:lnTo>
                  <a:lnTo>
                    <a:pt x="576" y="514"/>
                  </a:lnTo>
                  <a:lnTo>
                    <a:pt x="576" y="513"/>
                  </a:lnTo>
                  <a:lnTo>
                    <a:pt x="577" y="512"/>
                  </a:lnTo>
                  <a:lnTo>
                    <a:pt x="578" y="511"/>
                  </a:lnTo>
                  <a:lnTo>
                    <a:pt x="578" y="511"/>
                  </a:lnTo>
                  <a:lnTo>
                    <a:pt x="579" y="510"/>
                  </a:lnTo>
                  <a:lnTo>
                    <a:pt x="579" y="509"/>
                  </a:lnTo>
                  <a:lnTo>
                    <a:pt x="580" y="509"/>
                  </a:lnTo>
                  <a:lnTo>
                    <a:pt x="580" y="508"/>
                  </a:lnTo>
                  <a:lnTo>
                    <a:pt x="581" y="507"/>
                  </a:lnTo>
                  <a:lnTo>
                    <a:pt x="581" y="506"/>
                  </a:lnTo>
                  <a:lnTo>
                    <a:pt x="567" y="496"/>
                  </a:lnTo>
                  <a:lnTo>
                    <a:pt x="567" y="497"/>
                  </a:lnTo>
                  <a:lnTo>
                    <a:pt x="566" y="497"/>
                  </a:lnTo>
                  <a:lnTo>
                    <a:pt x="566" y="498"/>
                  </a:lnTo>
                  <a:lnTo>
                    <a:pt x="565" y="499"/>
                  </a:lnTo>
                  <a:lnTo>
                    <a:pt x="565" y="499"/>
                  </a:lnTo>
                  <a:lnTo>
                    <a:pt x="564" y="500"/>
                  </a:lnTo>
                  <a:lnTo>
                    <a:pt x="564" y="501"/>
                  </a:lnTo>
                  <a:lnTo>
                    <a:pt x="563" y="501"/>
                  </a:lnTo>
                  <a:lnTo>
                    <a:pt x="563" y="502"/>
                  </a:lnTo>
                  <a:lnTo>
                    <a:pt x="562" y="502"/>
                  </a:lnTo>
                  <a:lnTo>
                    <a:pt x="562" y="503"/>
                  </a:lnTo>
                  <a:lnTo>
                    <a:pt x="561" y="504"/>
                  </a:lnTo>
                  <a:lnTo>
                    <a:pt x="561" y="504"/>
                  </a:lnTo>
                  <a:lnTo>
                    <a:pt x="560" y="505"/>
                  </a:lnTo>
                  <a:lnTo>
                    <a:pt x="560" y="506"/>
                  </a:lnTo>
                  <a:lnTo>
                    <a:pt x="559" y="506"/>
                  </a:lnTo>
                  <a:lnTo>
                    <a:pt x="559" y="507"/>
                  </a:lnTo>
                  <a:lnTo>
                    <a:pt x="558" y="507"/>
                  </a:lnTo>
                  <a:lnTo>
                    <a:pt x="557" y="508"/>
                  </a:lnTo>
                  <a:lnTo>
                    <a:pt x="557" y="509"/>
                  </a:lnTo>
                  <a:lnTo>
                    <a:pt x="557" y="509"/>
                  </a:lnTo>
                  <a:lnTo>
                    <a:pt x="570" y="521"/>
                  </a:lnTo>
                  <a:close/>
                  <a:moveTo>
                    <a:pt x="599" y="474"/>
                  </a:moveTo>
                  <a:lnTo>
                    <a:pt x="599" y="474"/>
                  </a:lnTo>
                  <a:lnTo>
                    <a:pt x="600" y="473"/>
                  </a:lnTo>
                  <a:lnTo>
                    <a:pt x="600" y="472"/>
                  </a:lnTo>
                  <a:lnTo>
                    <a:pt x="600" y="471"/>
                  </a:lnTo>
                  <a:lnTo>
                    <a:pt x="601" y="470"/>
                  </a:lnTo>
                  <a:lnTo>
                    <a:pt x="601" y="470"/>
                  </a:lnTo>
                  <a:lnTo>
                    <a:pt x="601" y="469"/>
                  </a:lnTo>
                  <a:lnTo>
                    <a:pt x="602" y="468"/>
                  </a:lnTo>
                  <a:lnTo>
                    <a:pt x="602" y="467"/>
                  </a:lnTo>
                  <a:lnTo>
                    <a:pt x="602" y="466"/>
                  </a:lnTo>
                  <a:lnTo>
                    <a:pt x="603" y="465"/>
                  </a:lnTo>
                  <a:lnTo>
                    <a:pt x="603" y="464"/>
                  </a:lnTo>
                  <a:lnTo>
                    <a:pt x="603" y="463"/>
                  </a:lnTo>
                  <a:lnTo>
                    <a:pt x="603" y="462"/>
                  </a:lnTo>
                  <a:lnTo>
                    <a:pt x="604" y="461"/>
                  </a:lnTo>
                  <a:lnTo>
                    <a:pt x="604" y="461"/>
                  </a:lnTo>
                  <a:lnTo>
                    <a:pt x="604" y="460"/>
                  </a:lnTo>
                  <a:lnTo>
                    <a:pt x="604" y="459"/>
                  </a:lnTo>
                  <a:lnTo>
                    <a:pt x="605" y="458"/>
                  </a:lnTo>
                  <a:lnTo>
                    <a:pt x="605" y="457"/>
                  </a:lnTo>
                  <a:lnTo>
                    <a:pt x="605" y="456"/>
                  </a:lnTo>
                  <a:lnTo>
                    <a:pt x="605" y="456"/>
                  </a:lnTo>
                  <a:lnTo>
                    <a:pt x="588" y="452"/>
                  </a:lnTo>
                  <a:lnTo>
                    <a:pt x="588" y="452"/>
                  </a:lnTo>
                  <a:lnTo>
                    <a:pt x="588" y="452"/>
                  </a:lnTo>
                  <a:lnTo>
                    <a:pt x="588" y="453"/>
                  </a:lnTo>
                  <a:lnTo>
                    <a:pt x="588" y="454"/>
                  </a:lnTo>
                  <a:lnTo>
                    <a:pt x="587" y="455"/>
                  </a:lnTo>
                  <a:lnTo>
                    <a:pt x="587" y="456"/>
                  </a:lnTo>
                  <a:lnTo>
                    <a:pt x="587" y="456"/>
                  </a:lnTo>
                  <a:lnTo>
                    <a:pt x="587" y="457"/>
                  </a:lnTo>
                  <a:lnTo>
                    <a:pt x="586" y="458"/>
                  </a:lnTo>
                  <a:lnTo>
                    <a:pt x="586" y="459"/>
                  </a:lnTo>
                  <a:lnTo>
                    <a:pt x="586" y="460"/>
                  </a:lnTo>
                  <a:lnTo>
                    <a:pt x="586" y="460"/>
                  </a:lnTo>
                  <a:lnTo>
                    <a:pt x="585" y="461"/>
                  </a:lnTo>
                  <a:lnTo>
                    <a:pt x="585" y="462"/>
                  </a:lnTo>
                  <a:lnTo>
                    <a:pt x="585" y="463"/>
                  </a:lnTo>
                  <a:lnTo>
                    <a:pt x="584" y="463"/>
                  </a:lnTo>
                  <a:lnTo>
                    <a:pt x="584" y="464"/>
                  </a:lnTo>
                  <a:lnTo>
                    <a:pt x="584" y="465"/>
                  </a:lnTo>
                  <a:lnTo>
                    <a:pt x="584" y="466"/>
                  </a:lnTo>
                  <a:lnTo>
                    <a:pt x="583" y="467"/>
                  </a:lnTo>
                  <a:lnTo>
                    <a:pt x="583" y="467"/>
                  </a:lnTo>
                  <a:lnTo>
                    <a:pt x="599" y="474"/>
                  </a:lnTo>
                  <a:close/>
                  <a:moveTo>
                    <a:pt x="610" y="419"/>
                  </a:moveTo>
                  <a:lnTo>
                    <a:pt x="610" y="419"/>
                  </a:lnTo>
                  <a:lnTo>
                    <a:pt x="610" y="419"/>
                  </a:lnTo>
                  <a:lnTo>
                    <a:pt x="610" y="418"/>
                  </a:lnTo>
                  <a:lnTo>
                    <a:pt x="610" y="417"/>
                  </a:lnTo>
                  <a:lnTo>
                    <a:pt x="610" y="416"/>
                  </a:lnTo>
                  <a:lnTo>
                    <a:pt x="610" y="415"/>
                  </a:lnTo>
                  <a:lnTo>
                    <a:pt x="610" y="414"/>
                  </a:lnTo>
                  <a:lnTo>
                    <a:pt x="610" y="413"/>
                  </a:lnTo>
                  <a:lnTo>
                    <a:pt x="610" y="412"/>
                  </a:lnTo>
                  <a:lnTo>
                    <a:pt x="610" y="411"/>
                  </a:lnTo>
                  <a:lnTo>
                    <a:pt x="610" y="410"/>
                  </a:lnTo>
                  <a:lnTo>
                    <a:pt x="610" y="409"/>
                  </a:lnTo>
                  <a:lnTo>
                    <a:pt x="610" y="408"/>
                  </a:lnTo>
                  <a:lnTo>
                    <a:pt x="610" y="407"/>
                  </a:lnTo>
                  <a:lnTo>
                    <a:pt x="610" y="406"/>
                  </a:lnTo>
                  <a:lnTo>
                    <a:pt x="610" y="405"/>
                  </a:lnTo>
                  <a:lnTo>
                    <a:pt x="610" y="404"/>
                  </a:lnTo>
                  <a:lnTo>
                    <a:pt x="610" y="403"/>
                  </a:lnTo>
                  <a:lnTo>
                    <a:pt x="610" y="402"/>
                  </a:lnTo>
                  <a:lnTo>
                    <a:pt x="609" y="401"/>
                  </a:lnTo>
                  <a:lnTo>
                    <a:pt x="609" y="400"/>
                  </a:lnTo>
                  <a:lnTo>
                    <a:pt x="592" y="402"/>
                  </a:lnTo>
                  <a:lnTo>
                    <a:pt x="592" y="403"/>
                  </a:lnTo>
                  <a:lnTo>
                    <a:pt x="592" y="404"/>
                  </a:lnTo>
                  <a:lnTo>
                    <a:pt x="592" y="405"/>
                  </a:lnTo>
                  <a:lnTo>
                    <a:pt x="592" y="406"/>
                  </a:lnTo>
                  <a:lnTo>
                    <a:pt x="592" y="406"/>
                  </a:lnTo>
                  <a:lnTo>
                    <a:pt x="592" y="407"/>
                  </a:lnTo>
                  <a:lnTo>
                    <a:pt x="592" y="408"/>
                  </a:lnTo>
                  <a:lnTo>
                    <a:pt x="592" y="409"/>
                  </a:lnTo>
                  <a:lnTo>
                    <a:pt x="592" y="410"/>
                  </a:lnTo>
                  <a:lnTo>
                    <a:pt x="593" y="411"/>
                  </a:lnTo>
                  <a:lnTo>
                    <a:pt x="593" y="412"/>
                  </a:lnTo>
                  <a:lnTo>
                    <a:pt x="593" y="413"/>
                  </a:lnTo>
                  <a:lnTo>
                    <a:pt x="593" y="413"/>
                  </a:lnTo>
                  <a:lnTo>
                    <a:pt x="593" y="414"/>
                  </a:lnTo>
                  <a:lnTo>
                    <a:pt x="593" y="415"/>
                  </a:lnTo>
                  <a:lnTo>
                    <a:pt x="593" y="416"/>
                  </a:lnTo>
                  <a:lnTo>
                    <a:pt x="593" y="417"/>
                  </a:lnTo>
                  <a:lnTo>
                    <a:pt x="593" y="418"/>
                  </a:lnTo>
                  <a:lnTo>
                    <a:pt x="593" y="419"/>
                  </a:lnTo>
                  <a:lnTo>
                    <a:pt x="593" y="419"/>
                  </a:lnTo>
                  <a:lnTo>
                    <a:pt x="610" y="419"/>
                  </a:lnTo>
                  <a:close/>
                  <a:moveTo>
                    <a:pt x="601" y="364"/>
                  </a:moveTo>
                  <a:lnTo>
                    <a:pt x="601" y="364"/>
                  </a:lnTo>
                  <a:lnTo>
                    <a:pt x="601" y="363"/>
                  </a:lnTo>
                  <a:lnTo>
                    <a:pt x="600" y="363"/>
                  </a:lnTo>
                  <a:lnTo>
                    <a:pt x="600" y="362"/>
                  </a:lnTo>
                  <a:lnTo>
                    <a:pt x="600" y="361"/>
                  </a:lnTo>
                  <a:lnTo>
                    <a:pt x="599" y="360"/>
                  </a:lnTo>
                  <a:lnTo>
                    <a:pt x="599" y="359"/>
                  </a:lnTo>
                  <a:lnTo>
                    <a:pt x="599" y="358"/>
                  </a:lnTo>
                  <a:lnTo>
                    <a:pt x="598" y="357"/>
                  </a:lnTo>
                  <a:lnTo>
                    <a:pt x="598" y="356"/>
                  </a:lnTo>
                  <a:lnTo>
                    <a:pt x="598" y="356"/>
                  </a:lnTo>
                  <a:lnTo>
                    <a:pt x="597" y="355"/>
                  </a:lnTo>
                  <a:lnTo>
                    <a:pt x="597" y="354"/>
                  </a:lnTo>
                  <a:lnTo>
                    <a:pt x="596" y="353"/>
                  </a:lnTo>
                  <a:lnTo>
                    <a:pt x="596" y="352"/>
                  </a:lnTo>
                  <a:lnTo>
                    <a:pt x="596" y="351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4" y="349"/>
                  </a:lnTo>
                  <a:lnTo>
                    <a:pt x="594" y="348"/>
                  </a:lnTo>
                  <a:lnTo>
                    <a:pt x="594" y="347"/>
                  </a:lnTo>
                  <a:lnTo>
                    <a:pt x="593" y="347"/>
                  </a:lnTo>
                  <a:lnTo>
                    <a:pt x="578" y="355"/>
                  </a:lnTo>
                  <a:lnTo>
                    <a:pt x="578" y="355"/>
                  </a:lnTo>
                  <a:lnTo>
                    <a:pt x="578" y="356"/>
                  </a:lnTo>
                  <a:lnTo>
                    <a:pt x="579" y="357"/>
                  </a:lnTo>
                  <a:lnTo>
                    <a:pt x="579" y="357"/>
                  </a:lnTo>
                  <a:lnTo>
                    <a:pt x="579" y="358"/>
                  </a:lnTo>
                  <a:lnTo>
                    <a:pt x="580" y="359"/>
                  </a:lnTo>
                  <a:lnTo>
                    <a:pt x="580" y="360"/>
                  </a:lnTo>
                  <a:lnTo>
                    <a:pt x="580" y="360"/>
                  </a:lnTo>
                  <a:lnTo>
                    <a:pt x="581" y="361"/>
                  </a:lnTo>
                  <a:lnTo>
                    <a:pt x="581" y="362"/>
                  </a:lnTo>
                  <a:lnTo>
                    <a:pt x="581" y="363"/>
                  </a:lnTo>
                  <a:lnTo>
                    <a:pt x="582" y="363"/>
                  </a:lnTo>
                  <a:lnTo>
                    <a:pt x="582" y="364"/>
                  </a:lnTo>
                  <a:lnTo>
                    <a:pt x="582" y="365"/>
                  </a:lnTo>
                  <a:lnTo>
                    <a:pt x="583" y="366"/>
                  </a:lnTo>
                  <a:lnTo>
                    <a:pt x="583" y="366"/>
                  </a:lnTo>
                  <a:lnTo>
                    <a:pt x="583" y="367"/>
                  </a:lnTo>
                  <a:lnTo>
                    <a:pt x="584" y="368"/>
                  </a:lnTo>
                  <a:lnTo>
                    <a:pt x="584" y="369"/>
                  </a:lnTo>
                  <a:lnTo>
                    <a:pt x="584" y="370"/>
                  </a:lnTo>
                  <a:lnTo>
                    <a:pt x="584" y="370"/>
                  </a:lnTo>
                  <a:lnTo>
                    <a:pt x="601" y="364"/>
                  </a:lnTo>
                  <a:close/>
                  <a:moveTo>
                    <a:pt x="573" y="316"/>
                  </a:moveTo>
                  <a:lnTo>
                    <a:pt x="573" y="316"/>
                  </a:lnTo>
                  <a:lnTo>
                    <a:pt x="572" y="316"/>
                  </a:lnTo>
                  <a:lnTo>
                    <a:pt x="572" y="315"/>
                  </a:lnTo>
                  <a:lnTo>
                    <a:pt x="571" y="315"/>
                  </a:lnTo>
                  <a:lnTo>
                    <a:pt x="570" y="314"/>
                  </a:lnTo>
                  <a:lnTo>
                    <a:pt x="570" y="313"/>
                  </a:lnTo>
                  <a:lnTo>
                    <a:pt x="569" y="313"/>
                  </a:lnTo>
                  <a:lnTo>
                    <a:pt x="569" y="312"/>
                  </a:lnTo>
                  <a:lnTo>
                    <a:pt x="568" y="311"/>
                  </a:lnTo>
                  <a:lnTo>
                    <a:pt x="567" y="311"/>
                  </a:lnTo>
                  <a:lnTo>
                    <a:pt x="567" y="310"/>
                  </a:lnTo>
                  <a:lnTo>
                    <a:pt x="566" y="309"/>
                  </a:lnTo>
                  <a:lnTo>
                    <a:pt x="565" y="309"/>
                  </a:lnTo>
                  <a:lnTo>
                    <a:pt x="565" y="308"/>
                  </a:lnTo>
                  <a:lnTo>
                    <a:pt x="564" y="307"/>
                  </a:lnTo>
                  <a:lnTo>
                    <a:pt x="563" y="307"/>
                  </a:lnTo>
                  <a:lnTo>
                    <a:pt x="563" y="306"/>
                  </a:lnTo>
                  <a:lnTo>
                    <a:pt x="562" y="305"/>
                  </a:lnTo>
                  <a:lnTo>
                    <a:pt x="561" y="305"/>
                  </a:lnTo>
                  <a:lnTo>
                    <a:pt x="561" y="304"/>
                  </a:lnTo>
                  <a:lnTo>
                    <a:pt x="560" y="304"/>
                  </a:lnTo>
                  <a:lnTo>
                    <a:pt x="559" y="303"/>
                  </a:lnTo>
                  <a:lnTo>
                    <a:pt x="548" y="316"/>
                  </a:lnTo>
                  <a:lnTo>
                    <a:pt x="548" y="317"/>
                  </a:lnTo>
                  <a:lnTo>
                    <a:pt x="549" y="317"/>
                  </a:lnTo>
                  <a:lnTo>
                    <a:pt x="549" y="318"/>
                  </a:lnTo>
                  <a:lnTo>
                    <a:pt x="550" y="318"/>
                  </a:lnTo>
                  <a:lnTo>
                    <a:pt x="551" y="319"/>
                  </a:lnTo>
                  <a:lnTo>
                    <a:pt x="551" y="319"/>
                  </a:lnTo>
                  <a:lnTo>
                    <a:pt x="552" y="320"/>
                  </a:lnTo>
                  <a:lnTo>
                    <a:pt x="552" y="320"/>
                  </a:lnTo>
                  <a:lnTo>
                    <a:pt x="553" y="321"/>
                  </a:lnTo>
                  <a:lnTo>
                    <a:pt x="554" y="322"/>
                  </a:lnTo>
                  <a:lnTo>
                    <a:pt x="554" y="322"/>
                  </a:lnTo>
                  <a:lnTo>
                    <a:pt x="555" y="323"/>
                  </a:lnTo>
                  <a:lnTo>
                    <a:pt x="555" y="323"/>
                  </a:lnTo>
                  <a:lnTo>
                    <a:pt x="556" y="324"/>
                  </a:lnTo>
                  <a:lnTo>
                    <a:pt x="556" y="325"/>
                  </a:lnTo>
                  <a:lnTo>
                    <a:pt x="557" y="325"/>
                  </a:lnTo>
                  <a:lnTo>
                    <a:pt x="557" y="326"/>
                  </a:lnTo>
                  <a:lnTo>
                    <a:pt x="558" y="326"/>
                  </a:lnTo>
                  <a:lnTo>
                    <a:pt x="559" y="327"/>
                  </a:lnTo>
                  <a:lnTo>
                    <a:pt x="559" y="328"/>
                  </a:lnTo>
                  <a:lnTo>
                    <a:pt x="559" y="328"/>
                  </a:lnTo>
                  <a:lnTo>
                    <a:pt x="573" y="316"/>
                  </a:lnTo>
                  <a:close/>
                  <a:moveTo>
                    <a:pt x="529" y="282"/>
                  </a:moveTo>
                  <a:lnTo>
                    <a:pt x="529" y="282"/>
                  </a:lnTo>
                  <a:lnTo>
                    <a:pt x="528" y="281"/>
                  </a:lnTo>
                  <a:lnTo>
                    <a:pt x="528" y="281"/>
                  </a:lnTo>
                  <a:lnTo>
                    <a:pt x="527" y="281"/>
                  </a:lnTo>
                  <a:lnTo>
                    <a:pt x="526" y="280"/>
                  </a:lnTo>
                  <a:lnTo>
                    <a:pt x="525" y="280"/>
                  </a:lnTo>
                  <a:lnTo>
                    <a:pt x="524" y="279"/>
                  </a:lnTo>
                  <a:lnTo>
                    <a:pt x="524" y="279"/>
                  </a:lnTo>
                  <a:lnTo>
                    <a:pt x="523" y="278"/>
                  </a:lnTo>
                  <a:lnTo>
                    <a:pt x="522" y="278"/>
                  </a:lnTo>
                  <a:lnTo>
                    <a:pt x="521" y="278"/>
                  </a:lnTo>
                  <a:lnTo>
                    <a:pt x="520" y="277"/>
                  </a:lnTo>
                  <a:lnTo>
                    <a:pt x="519" y="277"/>
                  </a:lnTo>
                  <a:lnTo>
                    <a:pt x="518" y="277"/>
                  </a:lnTo>
                  <a:lnTo>
                    <a:pt x="518" y="276"/>
                  </a:lnTo>
                  <a:lnTo>
                    <a:pt x="517" y="276"/>
                  </a:lnTo>
                  <a:lnTo>
                    <a:pt x="516" y="275"/>
                  </a:lnTo>
                  <a:lnTo>
                    <a:pt x="515" y="275"/>
                  </a:lnTo>
                  <a:lnTo>
                    <a:pt x="514" y="275"/>
                  </a:lnTo>
                  <a:lnTo>
                    <a:pt x="513" y="274"/>
                  </a:lnTo>
                  <a:lnTo>
                    <a:pt x="512" y="274"/>
                  </a:lnTo>
                  <a:lnTo>
                    <a:pt x="512" y="274"/>
                  </a:lnTo>
                  <a:lnTo>
                    <a:pt x="506" y="290"/>
                  </a:lnTo>
                  <a:lnTo>
                    <a:pt x="506" y="290"/>
                  </a:lnTo>
                  <a:lnTo>
                    <a:pt x="507" y="291"/>
                  </a:lnTo>
                  <a:lnTo>
                    <a:pt x="508" y="291"/>
                  </a:lnTo>
                  <a:lnTo>
                    <a:pt x="508" y="291"/>
                  </a:lnTo>
                  <a:lnTo>
                    <a:pt x="509" y="292"/>
                  </a:lnTo>
                  <a:lnTo>
                    <a:pt x="510" y="292"/>
                  </a:lnTo>
                  <a:lnTo>
                    <a:pt x="511" y="292"/>
                  </a:lnTo>
                  <a:lnTo>
                    <a:pt x="511" y="293"/>
                  </a:lnTo>
                  <a:lnTo>
                    <a:pt x="512" y="293"/>
                  </a:lnTo>
                  <a:lnTo>
                    <a:pt x="513" y="293"/>
                  </a:lnTo>
                  <a:lnTo>
                    <a:pt x="514" y="294"/>
                  </a:lnTo>
                  <a:lnTo>
                    <a:pt x="514" y="294"/>
                  </a:lnTo>
                  <a:lnTo>
                    <a:pt x="515" y="294"/>
                  </a:lnTo>
                  <a:lnTo>
                    <a:pt x="516" y="295"/>
                  </a:lnTo>
                  <a:lnTo>
                    <a:pt x="517" y="295"/>
                  </a:lnTo>
                  <a:lnTo>
                    <a:pt x="517" y="295"/>
                  </a:lnTo>
                  <a:lnTo>
                    <a:pt x="518" y="296"/>
                  </a:lnTo>
                  <a:lnTo>
                    <a:pt x="519" y="296"/>
                  </a:lnTo>
                  <a:lnTo>
                    <a:pt x="520" y="297"/>
                  </a:lnTo>
                  <a:lnTo>
                    <a:pt x="520" y="297"/>
                  </a:lnTo>
                  <a:lnTo>
                    <a:pt x="521" y="297"/>
                  </a:lnTo>
                  <a:lnTo>
                    <a:pt x="529" y="282"/>
                  </a:lnTo>
                  <a:close/>
                  <a:moveTo>
                    <a:pt x="457" y="231"/>
                  </a:moveTo>
                  <a:lnTo>
                    <a:pt x="457" y="231"/>
                  </a:lnTo>
                  <a:cubicBezTo>
                    <a:pt x="354" y="231"/>
                    <a:pt x="271" y="314"/>
                    <a:pt x="271" y="417"/>
                  </a:cubicBezTo>
                  <a:cubicBezTo>
                    <a:pt x="271" y="520"/>
                    <a:pt x="354" y="603"/>
                    <a:pt x="457" y="603"/>
                  </a:cubicBezTo>
                  <a:cubicBezTo>
                    <a:pt x="560" y="603"/>
                    <a:pt x="643" y="520"/>
                    <a:pt x="643" y="417"/>
                  </a:cubicBezTo>
                  <a:cubicBezTo>
                    <a:pt x="643" y="314"/>
                    <a:pt x="560" y="231"/>
                    <a:pt x="457" y="231"/>
                  </a:cubicBezTo>
                  <a:close/>
                  <a:moveTo>
                    <a:pt x="30" y="153"/>
                  </a:moveTo>
                  <a:lnTo>
                    <a:pt x="30" y="153"/>
                  </a:lnTo>
                  <a:cubicBezTo>
                    <a:pt x="66" y="150"/>
                    <a:pt x="102" y="148"/>
                    <a:pt x="138" y="147"/>
                  </a:cubicBezTo>
                  <a:cubicBezTo>
                    <a:pt x="114" y="146"/>
                    <a:pt x="89" y="144"/>
                    <a:pt x="65" y="141"/>
                  </a:cubicBezTo>
                  <a:cubicBezTo>
                    <a:pt x="49" y="139"/>
                    <a:pt x="35" y="128"/>
                    <a:pt x="35" y="111"/>
                  </a:cubicBezTo>
                  <a:cubicBezTo>
                    <a:pt x="35" y="87"/>
                    <a:pt x="35" y="63"/>
                    <a:pt x="35" y="39"/>
                  </a:cubicBezTo>
                  <a:cubicBezTo>
                    <a:pt x="35" y="23"/>
                    <a:pt x="49" y="11"/>
                    <a:pt x="65" y="9"/>
                  </a:cubicBezTo>
                  <a:cubicBezTo>
                    <a:pt x="163" y="0"/>
                    <a:pt x="260" y="1"/>
                    <a:pt x="358" y="9"/>
                  </a:cubicBezTo>
                  <a:cubicBezTo>
                    <a:pt x="374" y="11"/>
                    <a:pt x="388" y="23"/>
                    <a:pt x="388" y="39"/>
                  </a:cubicBezTo>
                  <a:cubicBezTo>
                    <a:pt x="388" y="63"/>
                    <a:pt x="388" y="87"/>
                    <a:pt x="388" y="111"/>
                  </a:cubicBezTo>
                  <a:cubicBezTo>
                    <a:pt x="388" y="128"/>
                    <a:pt x="374" y="139"/>
                    <a:pt x="358" y="141"/>
                  </a:cubicBezTo>
                  <a:cubicBezTo>
                    <a:pt x="323" y="145"/>
                    <a:pt x="287" y="147"/>
                    <a:pt x="252" y="149"/>
                  </a:cubicBezTo>
                  <a:cubicBezTo>
                    <a:pt x="276" y="150"/>
                    <a:pt x="299" y="151"/>
                    <a:pt x="323" y="153"/>
                  </a:cubicBezTo>
                  <a:cubicBezTo>
                    <a:pt x="339" y="155"/>
                    <a:pt x="353" y="167"/>
                    <a:pt x="353" y="183"/>
                  </a:cubicBezTo>
                  <a:lnTo>
                    <a:pt x="353" y="218"/>
                  </a:lnTo>
                  <a:cubicBezTo>
                    <a:pt x="333" y="229"/>
                    <a:pt x="314" y="242"/>
                    <a:pt x="299" y="258"/>
                  </a:cubicBezTo>
                  <a:cubicBezTo>
                    <a:pt x="289" y="268"/>
                    <a:pt x="280" y="278"/>
                    <a:pt x="272" y="290"/>
                  </a:cubicBezTo>
                  <a:cubicBezTo>
                    <a:pt x="191" y="296"/>
                    <a:pt x="111" y="294"/>
                    <a:pt x="30" y="285"/>
                  </a:cubicBezTo>
                  <a:cubicBezTo>
                    <a:pt x="13" y="283"/>
                    <a:pt x="0" y="272"/>
                    <a:pt x="0" y="255"/>
                  </a:cubicBezTo>
                  <a:cubicBezTo>
                    <a:pt x="0" y="231"/>
                    <a:pt x="0" y="207"/>
                    <a:pt x="0" y="183"/>
                  </a:cubicBezTo>
                  <a:cubicBezTo>
                    <a:pt x="0" y="167"/>
                    <a:pt x="13" y="155"/>
                    <a:pt x="30" y="153"/>
                  </a:cubicBezTo>
                  <a:close/>
                </a:path>
              </a:pathLst>
            </a:custGeom>
            <a:solidFill>
              <a:srgbClr val="A6D6BC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988175" y="3018790"/>
            <a:ext cx="3961765" cy="445770"/>
            <a:chOff x="10900" y="4754"/>
            <a:chExt cx="6239" cy="702"/>
          </a:xfrm>
        </p:grpSpPr>
        <p:sp>
          <p:nvSpPr>
            <p:cNvPr id="19" name="TextBox 18"/>
            <p:cNvSpPr txBox="1"/>
            <p:nvPr/>
          </p:nvSpPr>
          <p:spPr>
            <a:xfrm>
              <a:off x="11733" y="4840"/>
              <a:ext cx="540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干成事的人有地位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38"/>
            <p:cNvSpPr>
              <a:spLocks noEditPoints="1"/>
            </p:cNvSpPr>
            <p:nvPr/>
          </p:nvSpPr>
          <p:spPr bwMode="auto">
            <a:xfrm>
              <a:off x="10900" y="4754"/>
              <a:ext cx="545" cy="702"/>
            </a:xfrm>
            <a:custGeom>
              <a:avLst/>
              <a:gdLst>
                <a:gd name="T0" fmla="*/ 2 w 491"/>
                <a:gd name="T1" fmla="*/ 492 h 631"/>
                <a:gd name="T2" fmla="*/ 121 w 491"/>
                <a:gd name="T3" fmla="*/ 631 h 631"/>
                <a:gd name="T4" fmla="*/ 122 w 491"/>
                <a:gd name="T5" fmla="*/ 631 h 631"/>
                <a:gd name="T6" fmla="*/ 131 w 491"/>
                <a:gd name="T7" fmla="*/ 631 h 631"/>
                <a:gd name="T8" fmla="*/ 244 w 491"/>
                <a:gd name="T9" fmla="*/ 595 h 631"/>
                <a:gd name="T10" fmla="*/ 247 w 491"/>
                <a:gd name="T11" fmla="*/ 556 h 631"/>
                <a:gd name="T12" fmla="*/ 184 w 491"/>
                <a:gd name="T13" fmla="*/ 498 h 631"/>
                <a:gd name="T14" fmla="*/ 202 w 491"/>
                <a:gd name="T15" fmla="*/ 457 h 631"/>
                <a:gd name="T16" fmla="*/ 162 w 491"/>
                <a:gd name="T17" fmla="*/ 401 h 631"/>
                <a:gd name="T18" fmla="*/ 170 w 491"/>
                <a:gd name="T19" fmla="*/ 372 h 631"/>
                <a:gd name="T20" fmla="*/ 213 w 491"/>
                <a:gd name="T21" fmla="*/ 344 h 631"/>
                <a:gd name="T22" fmla="*/ 198 w 491"/>
                <a:gd name="T23" fmla="*/ 305 h 631"/>
                <a:gd name="T24" fmla="*/ 256 w 491"/>
                <a:gd name="T25" fmla="*/ 246 h 631"/>
                <a:gd name="T26" fmla="*/ 307 w 491"/>
                <a:gd name="T27" fmla="*/ 83 h 631"/>
                <a:gd name="T28" fmla="*/ 2 w 491"/>
                <a:gd name="T29" fmla="*/ 273 h 631"/>
                <a:gd name="T30" fmla="*/ 2 w 491"/>
                <a:gd name="T31" fmla="*/ 492 h 631"/>
                <a:gd name="T32" fmla="*/ 221 w 491"/>
                <a:gd name="T33" fmla="*/ 305 h 631"/>
                <a:gd name="T34" fmla="*/ 256 w 491"/>
                <a:gd name="T35" fmla="*/ 340 h 631"/>
                <a:gd name="T36" fmla="*/ 436 w 491"/>
                <a:gd name="T37" fmla="*/ 340 h 631"/>
                <a:gd name="T38" fmla="*/ 436 w 491"/>
                <a:gd name="T39" fmla="*/ 270 h 631"/>
                <a:gd name="T40" fmla="*/ 265 w 491"/>
                <a:gd name="T41" fmla="*/ 270 h 631"/>
                <a:gd name="T42" fmla="*/ 349 w 491"/>
                <a:gd name="T43" fmla="*/ 366 h 631"/>
                <a:gd name="T44" fmla="*/ 192 w 491"/>
                <a:gd name="T45" fmla="*/ 382 h 631"/>
                <a:gd name="T46" fmla="*/ 221 w 491"/>
                <a:gd name="T47" fmla="*/ 436 h 631"/>
                <a:gd name="T48" fmla="*/ 349 w 491"/>
                <a:gd name="T49" fmla="*/ 436 h 631"/>
                <a:gd name="T50" fmla="*/ 491 w 491"/>
                <a:gd name="T51" fmla="*/ 401 h 631"/>
                <a:gd name="T52" fmla="*/ 349 w 491"/>
                <a:gd name="T53" fmla="*/ 366 h 631"/>
                <a:gd name="T54" fmla="*/ 484 w 491"/>
                <a:gd name="T55" fmla="*/ 498 h 631"/>
                <a:gd name="T56" fmla="*/ 349 w 491"/>
                <a:gd name="T57" fmla="*/ 463 h 631"/>
                <a:gd name="T58" fmla="*/ 256 w 491"/>
                <a:gd name="T59" fmla="*/ 463 h 631"/>
                <a:gd name="T60" fmla="*/ 208 w 491"/>
                <a:gd name="T61" fmla="*/ 492 h 631"/>
                <a:gd name="T62" fmla="*/ 243 w 491"/>
                <a:gd name="T63" fmla="*/ 533 h 631"/>
                <a:gd name="T64" fmla="*/ 315 w 491"/>
                <a:gd name="T65" fmla="*/ 533 h 631"/>
                <a:gd name="T66" fmla="*/ 303 w 491"/>
                <a:gd name="T67" fmla="*/ 630 h 631"/>
                <a:gd name="T68" fmla="*/ 409 w 491"/>
                <a:gd name="T69" fmla="*/ 630 h 631"/>
                <a:gd name="T70" fmla="*/ 409 w 491"/>
                <a:gd name="T71" fmla="*/ 560 h 631"/>
                <a:gd name="T72" fmla="*/ 303 w 491"/>
                <a:gd name="T73" fmla="*/ 560 h 631"/>
                <a:gd name="T74" fmla="*/ 303 w 491"/>
                <a:gd name="T75" fmla="*/ 63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1" h="631">
                  <a:moveTo>
                    <a:pt x="2" y="492"/>
                  </a:moveTo>
                  <a:lnTo>
                    <a:pt x="2" y="492"/>
                  </a:lnTo>
                  <a:cubicBezTo>
                    <a:pt x="2" y="494"/>
                    <a:pt x="2" y="496"/>
                    <a:pt x="2" y="498"/>
                  </a:cubicBezTo>
                  <a:cubicBezTo>
                    <a:pt x="2" y="570"/>
                    <a:pt x="51" y="628"/>
                    <a:pt x="121" y="631"/>
                  </a:cubicBezTo>
                  <a:lnTo>
                    <a:pt x="121" y="631"/>
                  </a:lnTo>
                  <a:lnTo>
                    <a:pt x="122" y="631"/>
                  </a:lnTo>
                  <a:cubicBezTo>
                    <a:pt x="124" y="631"/>
                    <a:pt x="125" y="631"/>
                    <a:pt x="127" y="631"/>
                  </a:cubicBezTo>
                  <a:cubicBezTo>
                    <a:pt x="128" y="631"/>
                    <a:pt x="130" y="631"/>
                    <a:pt x="131" y="631"/>
                  </a:cubicBezTo>
                  <a:lnTo>
                    <a:pt x="257" y="631"/>
                  </a:lnTo>
                  <a:cubicBezTo>
                    <a:pt x="249" y="621"/>
                    <a:pt x="244" y="609"/>
                    <a:pt x="244" y="595"/>
                  </a:cubicBezTo>
                  <a:cubicBezTo>
                    <a:pt x="244" y="580"/>
                    <a:pt x="250" y="567"/>
                    <a:pt x="259" y="556"/>
                  </a:cubicBezTo>
                  <a:lnTo>
                    <a:pt x="247" y="556"/>
                  </a:lnTo>
                  <a:lnTo>
                    <a:pt x="243" y="556"/>
                  </a:lnTo>
                  <a:cubicBezTo>
                    <a:pt x="211" y="556"/>
                    <a:pt x="184" y="530"/>
                    <a:pt x="184" y="498"/>
                  </a:cubicBezTo>
                  <a:cubicBezTo>
                    <a:pt x="184" y="496"/>
                    <a:pt x="184" y="494"/>
                    <a:pt x="185" y="492"/>
                  </a:cubicBezTo>
                  <a:cubicBezTo>
                    <a:pt x="186" y="478"/>
                    <a:pt x="192" y="466"/>
                    <a:pt x="202" y="457"/>
                  </a:cubicBezTo>
                  <a:cubicBezTo>
                    <a:pt x="197" y="455"/>
                    <a:pt x="192" y="453"/>
                    <a:pt x="188" y="450"/>
                  </a:cubicBezTo>
                  <a:cubicBezTo>
                    <a:pt x="172" y="439"/>
                    <a:pt x="162" y="421"/>
                    <a:pt x="162" y="401"/>
                  </a:cubicBezTo>
                  <a:cubicBezTo>
                    <a:pt x="162" y="391"/>
                    <a:pt x="165" y="381"/>
                    <a:pt x="170" y="373"/>
                  </a:cubicBezTo>
                  <a:cubicBezTo>
                    <a:pt x="170" y="372"/>
                    <a:pt x="170" y="372"/>
                    <a:pt x="170" y="372"/>
                  </a:cubicBezTo>
                  <a:cubicBezTo>
                    <a:pt x="178" y="358"/>
                    <a:pt x="192" y="348"/>
                    <a:pt x="207" y="345"/>
                  </a:cubicBezTo>
                  <a:cubicBezTo>
                    <a:pt x="209" y="344"/>
                    <a:pt x="211" y="344"/>
                    <a:pt x="213" y="344"/>
                  </a:cubicBezTo>
                  <a:cubicBezTo>
                    <a:pt x="212" y="343"/>
                    <a:pt x="211" y="342"/>
                    <a:pt x="211" y="342"/>
                  </a:cubicBezTo>
                  <a:cubicBezTo>
                    <a:pt x="203" y="332"/>
                    <a:pt x="198" y="319"/>
                    <a:pt x="198" y="305"/>
                  </a:cubicBezTo>
                  <a:cubicBezTo>
                    <a:pt x="198" y="288"/>
                    <a:pt x="205" y="272"/>
                    <a:pt x="217" y="262"/>
                  </a:cubicBezTo>
                  <a:cubicBezTo>
                    <a:pt x="227" y="252"/>
                    <a:pt x="241" y="246"/>
                    <a:pt x="256" y="246"/>
                  </a:cubicBezTo>
                  <a:lnTo>
                    <a:pt x="278" y="246"/>
                  </a:lnTo>
                  <a:cubicBezTo>
                    <a:pt x="306" y="185"/>
                    <a:pt x="316" y="120"/>
                    <a:pt x="307" y="83"/>
                  </a:cubicBezTo>
                  <a:cubicBezTo>
                    <a:pt x="286" y="0"/>
                    <a:pt x="217" y="20"/>
                    <a:pt x="212" y="67"/>
                  </a:cubicBezTo>
                  <a:cubicBezTo>
                    <a:pt x="195" y="209"/>
                    <a:pt x="7" y="231"/>
                    <a:pt x="2" y="273"/>
                  </a:cubicBezTo>
                  <a:cubicBezTo>
                    <a:pt x="2" y="273"/>
                    <a:pt x="0" y="289"/>
                    <a:pt x="2" y="309"/>
                  </a:cubicBezTo>
                  <a:lnTo>
                    <a:pt x="2" y="492"/>
                  </a:lnTo>
                  <a:close/>
                  <a:moveTo>
                    <a:pt x="256" y="270"/>
                  </a:moveTo>
                  <a:cubicBezTo>
                    <a:pt x="237" y="270"/>
                    <a:pt x="221" y="286"/>
                    <a:pt x="221" y="305"/>
                  </a:cubicBezTo>
                  <a:cubicBezTo>
                    <a:pt x="221" y="312"/>
                    <a:pt x="223" y="319"/>
                    <a:pt x="227" y="324"/>
                  </a:cubicBezTo>
                  <a:cubicBezTo>
                    <a:pt x="233" y="334"/>
                    <a:pt x="244" y="340"/>
                    <a:pt x="256" y="340"/>
                  </a:cubicBezTo>
                  <a:lnTo>
                    <a:pt x="349" y="340"/>
                  </a:lnTo>
                  <a:lnTo>
                    <a:pt x="436" y="340"/>
                  </a:lnTo>
                  <a:cubicBezTo>
                    <a:pt x="455" y="340"/>
                    <a:pt x="471" y="324"/>
                    <a:pt x="471" y="305"/>
                  </a:cubicBezTo>
                  <a:cubicBezTo>
                    <a:pt x="471" y="286"/>
                    <a:pt x="455" y="270"/>
                    <a:pt x="436" y="270"/>
                  </a:cubicBezTo>
                  <a:lnTo>
                    <a:pt x="349" y="270"/>
                  </a:lnTo>
                  <a:lnTo>
                    <a:pt x="265" y="270"/>
                  </a:lnTo>
                  <a:lnTo>
                    <a:pt x="256" y="270"/>
                  </a:lnTo>
                  <a:close/>
                  <a:moveTo>
                    <a:pt x="349" y="366"/>
                  </a:moveTo>
                  <a:lnTo>
                    <a:pt x="221" y="366"/>
                  </a:lnTo>
                  <a:cubicBezTo>
                    <a:pt x="209" y="366"/>
                    <a:pt x="198" y="372"/>
                    <a:pt x="192" y="382"/>
                  </a:cubicBezTo>
                  <a:cubicBezTo>
                    <a:pt x="188" y="387"/>
                    <a:pt x="186" y="394"/>
                    <a:pt x="186" y="401"/>
                  </a:cubicBezTo>
                  <a:cubicBezTo>
                    <a:pt x="186" y="421"/>
                    <a:pt x="201" y="436"/>
                    <a:pt x="221" y="436"/>
                  </a:cubicBezTo>
                  <a:lnTo>
                    <a:pt x="245" y="436"/>
                  </a:lnTo>
                  <a:lnTo>
                    <a:pt x="349" y="436"/>
                  </a:lnTo>
                  <a:lnTo>
                    <a:pt x="456" y="436"/>
                  </a:lnTo>
                  <a:cubicBezTo>
                    <a:pt x="475" y="436"/>
                    <a:pt x="491" y="421"/>
                    <a:pt x="491" y="401"/>
                  </a:cubicBezTo>
                  <a:cubicBezTo>
                    <a:pt x="491" y="382"/>
                    <a:pt x="475" y="366"/>
                    <a:pt x="456" y="366"/>
                  </a:cubicBezTo>
                  <a:lnTo>
                    <a:pt x="349" y="366"/>
                  </a:lnTo>
                  <a:close/>
                  <a:moveTo>
                    <a:pt x="449" y="533"/>
                  </a:moveTo>
                  <a:cubicBezTo>
                    <a:pt x="469" y="533"/>
                    <a:pt x="484" y="517"/>
                    <a:pt x="484" y="498"/>
                  </a:cubicBezTo>
                  <a:cubicBezTo>
                    <a:pt x="484" y="479"/>
                    <a:pt x="469" y="463"/>
                    <a:pt x="449" y="463"/>
                  </a:cubicBezTo>
                  <a:lnTo>
                    <a:pt x="349" y="463"/>
                  </a:lnTo>
                  <a:lnTo>
                    <a:pt x="315" y="463"/>
                  </a:lnTo>
                  <a:lnTo>
                    <a:pt x="256" y="463"/>
                  </a:lnTo>
                  <a:lnTo>
                    <a:pt x="243" y="463"/>
                  </a:lnTo>
                  <a:cubicBezTo>
                    <a:pt x="225" y="463"/>
                    <a:pt x="211" y="476"/>
                    <a:pt x="208" y="492"/>
                  </a:cubicBezTo>
                  <a:cubicBezTo>
                    <a:pt x="208" y="494"/>
                    <a:pt x="208" y="496"/>
                    <a:pt x="208" y="498"/>
                  </a:cubicBezTo>
                  <a:cubicBezTo>
                    <a:pt x="208" y="517"/>
                    <a:pt x="223" y="533"/>
                    <a:pt x="243" y="533"/>
                  </a:cubicBezTo>
                  <a:lnTo>
                    <a:pt x="256" y="533"/>
                  </a:lnTo>
                  <a:lnTo>
                    <a:pt x="315" y="533"/>
                  </a:lnTo>
                  <a:lnTo>
                    <a:pt x="449" y="533"/>
                  </a:lnTo>
                  <a:close/>
                  <a:moveTo>
                    <a:pt x="303" y="630"/>
                  </a:moveTo>
                  <a:lnTo>
                    <a:pt x="315" y="630"/>
                  </a:lnTo>
                  <a:lnTo>
                    <a:pt x="409" y="630"/>
                  </a:lnTo>
                  <a:cubicBezTo>
                    <a:pt x="429" y="630"/>
                    <a:pt x="444" y="614"/>
                    <a:pt x="444" y="595"/>
                  </a:cubicBezTo>
                  <a:cubicBezTo>
                    <a:pt x="444" y="575"/>
                    <a:pt x="429" y="560"/>
                    <a:pt x="409" y="560"/>
                  </a:cubicBezTo>
                  <a:lnTo>
                    <a:pt x="315" y="560"/>
                  </a:lnTo>
                  <a:lnTo>
                    <a:pt x="303" y="560"/>
                  </a:lnTo>
                  <a:cubicBezTo>
                    <a:pt x="283" y="560"/>
                    <a:pt x="268" y="575"/>
                    <a:pt x="268" y="595"/>
                  </a:cubicBezTo>
                  <a:cubicBezTo>
                    <a:pt x="268" y="614"/>
                    <a:pt x="283" y="630"/>
                    <a:pt x="303" y="630"/>
                  </a:cubicBezTo>
                  <a:close/>
                </a:path>
              </a:pathLst>
            </a:custGeom>
            <a:solidFill>
              <a:srgbClr val="8E8DB8"/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7" name="Freeform 23"/>
          <p:cNvSpPr>
            <a:spLocks noEditPoints="1"/>
          </p:cNvSpPr>
          <p:nvPr/>
        </p:nvSpPr>
        <p:spPr bwMode="auto">
          <a:xfrm>
            <a:off x="3817620" y="2141220"/>
            <a:ext cx="501015" cy="416560"/>
          </a:xfrm>
          <a:custGeom>
            <a:avLst/>
            <a:gdLst/>
            <a:ahLst/>
            <a:cxnLst>
              <a:cxn ang="0">
                <a:pos x="312" y="110"/>
              </a:cxn>
              <a:cxn ang="0">
                <a:pos x="323" y="138"/>
              </a:cxn>
              <a:cxn ang="0">
                <a:pos x="350" y="127"/>
              </a:cxn>
              <a:cxn ang="0">
                <a:pos x="339" y="100"/>
              </a:cxn>
              <a:cxn ang="0">
                <a:pos x="25" y="100"/>
              </a:cxn>
              <a:cxn ang="0">
                <a:pos x="15" y="127"/>
              </a:cxn>
              <a:cxn ang="0">
                <a:pos x="42" y="138"/>
              </a:cxn>
              <a:cxn ang="0">
                <a:pos x="53" y="110"/>
              </a:cxn>
              <a:cxn ang="0">
                <a:pos x="270" y="60"/>
              </a:cxn>
              <a:cxn ang="0">
                <a:pos x="248" y="69"/>
              </a:cxn>
              <a:cxn ang="0">
                <a:pos x="239" y="91"/>
              </a:cxn>
              <a:cxn ang="0">
                <a:pos x="252" y="116"/>
              </a:cxn>
              <a:cxn ang="0">
                <a:pos x="276" y="121"/>
              </a:cxn>
              <a:cxn ang="0">
                <a:pos x="297" y="103"/>
              </a:cxn>
              <a:cxn ang="0">
                <a:pos x="297" y="80"/>
              </a:cxn>
              <a:cxn ang="0">
                <a:pos x="276" y="62"/>
              </a:cxn>
              <a:cxn ang="0">
                <a:pos x="330" y="183"/>
              </a:cxn>
              <a:cxn ang="0">
                <a:pos x="321" y="152"/>
              </a:cxn>
              <a:cxn ang="0">
                <a:pos x="350" y="158"/>
              </a:cxn>
              <a:cxn ang="0">
                <a:pos x="364" y="185"/>
              </a:cxn>
              <a:cxn ang="0">
                <a:pos x="83" y="63"/>
              </a:cxn>
              <a:cxn ang="0">
                <a:pos x="65" y="85"/>
              </a:cxn>
              <a:cxn ang="0">
                <a:pos x="71" y="109"/>
              </a:cxn>
              <a:cxn ang="0">
                <a:pos x="96" y="121"/>
              </a:cxn>
              <a:cxn ang="0">
                <a:pos x="118" y="112"/>
              </a:cxn>
              <a:cxn ang="0">
                <a:pos x="127" y="91"/>
              </a:cxn>
              <a:cxn ang="0">
                <a:pos x="112" y="65"/>
              </a:cxn>
              <a:cxn ang="0">
                <a:pos x="35" y="150"/>
              </a:cxn>
              <a:cxn ang="0">
                <a:pos x="36" y="176"/>
              </a:cxn>
              <a:cxn ang="0">
                <a:pos x="0" y="185"/>
              </a:cxn>
              <a:cxn ang="0">
                <a:pos x="15" y="158"/>
              </a:cxn>
              <a:cxn ang="0">
                <a:pos x="183" y="0"/>
              </a:cxn>
              <a:cxn ang="0">
                <a:pos x="151" y="13"/>
              </a:cxn>
              <a:cxn ang="0">
                <a:pos x="138" y="45"/>
              </a:cxn>
              <a:cxn ang="0">
                <a:pos x="158" y="81"/>
              </a:cxn>
              <a:cxn ang="0">
                <a:pos x="192" y="89"/>
              </a:cxn>
              <a:cxn ang="0">
                <a:pos x="225" y="62"/>
              </a:cxn>
              <a:cxn ang="0">
                <a:pos x="225" y="27"/>
              </a:cxn>
              <a:cxn ang="0">
                <a:pos x="192" y="0"/>
              </a:cxn>
              <a:cxn ang="0">
                <a:pos x="265" y="174"/>
              </a:cxn>
              <a:cxn ang="0">
                <a:pos x="256" y="136"/>
              </a:cxn>
              <a:cxn ang="0">
                <a:pos x="279" y="136"/>
              </a:cxn>
              <a:cxn ang="0">
                <a:pos x="316" y="165"/>
              </a:cxn>
              <a:cxn ang="0">
                <a:pos x="100" y="272"/>
              </a:cxn>
              <a:cxn ang="0">
                <a:pos x="51" y="165"/>
              </a:cxn>
              <a:cxn ang="0">
                <a:pos x="85" y="136"/>
              </a:cxn>
              <a:cxn ang="0">
                <a:pos x="109" y="136"/>
              </a:cxn>
              <a:cxn ang="0">
                <a:pos x="100" y="174"/>
              </a:cxn>
              <a:cxn ang="0">
                <a:pos x="252" y="159"/>
              </a:cxn>
              <a:cxn ang="0">
                <a:pos x="210" y="109"/>
              </a:cxn>
              <a:cxn ang="0">
                <a:pos x="154" y="109"/>
              </a:cxn>
              <a:cxn ang="0">
                <a:pos x="112" y="159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21" y="152"/>
                </a:lnTo>
                <a:lnTo>
                  <a:pt x="332" y="150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rgbClr val="9997BF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88175" y="1795780"/>
            <a:ext cx="3128645" cy="471170"/>
            <a:chOff x="10900" y="2828"/>
            <a:chExt cx="4927" cy="742"/>
          </a:xfrm>
        </p:grpSpPr>
        <p:sp>
          <p:nvSpPr>
            <p:cNvPr id="17" name="TextBox 16"/>
            <p:cNvSpPr txBox="1"/>
            <p:nvPr/>
          </p:nvSpPr>
          <p:spPr>
            <a:xfrm>
              <a:off x="11733" y="2934"/>
              <a:ext cx="40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想干事的人有机会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Group 74"/>
            <p:cNvGrpSpPr/>
            <p:nvPr/>
          </p:nvGrpSpPr>
          <p:grpSpPr>
            <a:xfrm>
              <a:off x="10900" y="2828"/>
              <a:ext cx="411" cy="743"/>
              <a:chOff x="3386647" y="802411"/>
              <a:chExt cx="172336" cy="311450"/>
            </a:xfrm>
            <a:solidFill>
              <a:srgbClr val="8E8DB8"/>
            </a:solidFill>
          </p:grpSpPr>
          <p:sp>
            <p:nvSpPr>
              <p:cNvPr id="69" name="Freeform 71"/>
              <p:cNvSpPr/>
              <p:nvPr/>
            </p:nvSpPr>
            <p:spPr bwMode="auto">
              <a:xfrm>
                <a:off x="3459319" y="802411"/>
                <a:ext cx="51909" cy="51909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0"/>
                  </a:cxn>
                  <a:cxn ang="0">
                    <a:pos x="34" y="2"/>
                  </a:cxn>
                  <a:cxn ang="0">
                    <a:pos x="43" y="7"/>
                  </a:cxn>
                  <a:cxn ang="0">
                    <a:pos x="49" y="16"/>
                  </a:cxn>
                  <a:cxn ang="0">
                    <a:pos x="50" y="25"/>
                  </a:cxn>
                  <a:cxn ang="0">
                    <a:pos x="50" y="25"/>
                  </a:cxn>
                  <a:cxn ang="0">
                    <a:pos x="49" y="36"/>
                  </a:cxn>
                  <a:cxn ang="0">
                    <a:pos x="43" y="43"/>
                  </a:cxn>
                  <a:cxn ang="0">
                    <a:pos x="34" y="49"/>
                  </a:cxn>
                  <a:cxn ang="0">
                    <a:pos x="25" y="51"/>
                  </a:cxn>
                  <a:cxn ang="0">
                    <a:pos x="25" y="51"/>
                  </a:cxn>
                  <a:cxn ang="0">
                    <a:pos x="16" y="49"/>
                  </a:cxn>
                  <a:cxn ang="0">
                    <a:pos x="7" y="43"/>
                  </a:cxn>
                  <a:cxn ang="0">
                    <a:pos x="1" y="36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7" y="7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50" h="51">
                    <a:moveTo>
                      <a:pt x="25" y="0"/>
                    </a:moveTo>
                    <a:lnTo>
                      <a:pt x="25" y="0"/>
                    </a:lnTo>
                    <a:lnTo>
                      <a:pt x="34" y="2"/>
                    </a:lnTo>
                    <a:lnTo>
                      <a:pt x="43" y="7"/>
                    </a:lnTo>
                    <a:lnTo>
                      <a:pt x="49" y="16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9" y="36"/>
                    </a:lnTo>
                    <a:lnTo>
                      <a:pt x="43" y="43"/>
                    </a:lnTo>
                    <a:lnTo>
                      <a:pt x="34" y="49"/>
                    </a:lnTo>
                    <a:lnTo>
                      <a:pt x="25" y="51"/>
                    </a:lnTo>
                    <a:lnTo>
                      <a:pt x="25" y="51"/>
                    </a:lnTo>
                    <a:lnTo>
                      <a:pt x="16" y="49"/>
                    </a:lnTo>
                    <a:lnTo>
                      <a:pt x="7" y="43"/>
                    </a:lnTo>
                    <a:lnTo>
                      <a:pt x="1" y="36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7" y="7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70" name="Freeform 72"/>
              <p:cNvSpPr>
                <a:spLocks noEditPoints="1"/>
              </p:cNvSpPr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  <a:cxn ang="0">
                    <a:pos x="139" y="119"/>
                  </a:cxn>
                  <a:cxn ang="0">
                    <a:pos x="134" y="130"/>
                  </a:cxn>
                  <a:cxn ang="0">
                    <a:pos x="129" y="92"/>
                  </a:cxn>
                  <a:cxn ang="0">
                    <a:pos x="136" y="105"/>
                  </a:cxn>
                  <a:cxn ang="0">
                    <a:pos x="141" y="118"/>
                  </a:cxn>
                  <a:cxn ang="0">
                    <a:pos x="139" y="119"/>
                  </a:cxn>
                  <a:cxn ang="0">
                    <a:pos x="141" y="118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  <a:close/>
                    <a:moveTo>
                      <a:pt x="139" y="119"/>
                    </a:moveTo>
                    <a:lnTo>
                      <a:pt x="139" y="119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29" y="141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6" y="105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9" y="119"/>
                    </a:lnTo>
                    <a:lnTo>
                      <a:pt x="139" y="119"/>
                    </a:lnTo>
                    <a:close/>
                    <a:moveTo>
                      <a:pt x="141" y="118"/>
                    </a:moveTo>
                    <a:lnTo>
                      <a:pt x="141" y="1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71" name="Freeform 73"/>
              <p:cNvSpPr/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72" name="Freeform 74"/>
              <p:cNvSpPr/>
              <p:nvPr/>
            </p:nvSpPr>
            <p:spPr bwMode="auto">
              <a:xfrm>
                <a:off x="3521609" y="897922"/>
                <a:ext cx="12458" cy="51909"/>
              </a:xfrm>
              <a:custGeom>
                <a:avLst/>
                <a:gdLst/>
                <a:ahLst/>
                <a:cxnLst>
                  <a:cxn ang="0">
                    <a:pos x="10" y="27"/>
                  </a:cxn>
                  <a:cxn ang="0">
                    <a:pos x="10" y="27"/>
                  </a:cxn>
                  <a:cxn ang="0">
                    <a:pos x="5" y="38"/>
                  </a:cxn>
                  <a:cxn ang="0">
                    <a:pos x="5" y="38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10" y="27"/>
                  </a:cxn>
                </a:cxnLst>
                <a:rect l="0" t="0" r="r" b="b"/>
                <a:pathLst>
                  <a:path w="12" h="49">
                    <a:moveTo>
                      <a:pt x="10" y="27"/>
                    </a:moveTo>
                    <a:lnTo>
                      <a:pt x="10" y="27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10" y="27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  <p:sp>
            <p:nvSpPr>
              <p:cNvPr id="73" name="Line 75"/>
              <p:cNvSpPr>
                <a:spLocks noChangeShapeType="1"/>
              </p:cNvSpPr>
              <p:nvPr/>
            </p:nvSpPr>
            <p:spPr bwMode="auto">
              <a:xfrm>
                <a:off x="3534067" y="924914"/>
                <a:ext cx="2077" cy="2077"/>
              </a:xfrm>
              <a:prstGeom prst="line">
                <a:avLst/>
              </a:pr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40" name="直接连接符 39"/>
          <p:cNvCxnSpPr/>
          <p:nvPr/>
        </p:nvCxnSpPr>
        <p:spPr>
          <a:xfrm>
            <a:off x="0" y="1160145"/>
            <a:ext cx="32696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304165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Talent Concept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人才理念</a:t>
            </a:r>
            <a:endParaRPr 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4252595"/>
            <a:ext cx="3484880" cy="1411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选人机制</a:t>
            </a:r>
            <a:endParaRPr lang="en-US" altLang="zh-CN" sz="16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优秀的人才是公司发展的动力。我们通过科学的甄选方法、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严格的甄选标准、完善的选人流程，建立科学有效、反应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迅速、灵活多样的招聘体系，确保认同企业核心价值理念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的最合适的人员进入公司，为公司高效运营提供人力资源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支撑。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1165" y="4252595"/>
            <a:ext cx="3484880" cy="1411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用人机制</a:t>
            </a:r>
            <a:endParaRPr lang="en-US" altLang="zh-CN" sz="16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随着企业高速成长，我们为员工个人发展构建了广阔平台，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让员工能触及独有的世界级领先技术，赋予极具挑战性的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创业性角色；我们保证每一位付出努力又具备才干的员工，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得到公正的发展机会，在目标管理、绩效考核的基础上，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引入竞争机制，促进人才脱颖而出，委以重任。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79715" y="4252595"/>
            <a:ext cx="3865880" cy="1811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育人机制</a:t>
            </a:r>
            <a:endParaRPr lang="en-US" altLang="zh-CN" sz="16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借助知识管理手段，通过新员工导师制度、在职培训、脱产培训及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自我培训等多种方式，进行人力资源开发，实现员工的自我发展。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新员工导师制：公司为每名新员工配备一名导师，通过工作、生活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等各方面的辅导，帮助新员工尽快融入团队，更好进入工作状态。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在职及脱产培训：公司为每个岗位设置培训课程，由公司讲师或外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请专家进行讲授，确保员工的知识技能成长；公司外派技术骨干参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000" dirty="0">
                <a:latin typeface="思源黑体 CN Normal" panose="020B0400000000000000" charset="-122"/>
                <a:ea typeface="思源黑体 CN Normal" panose="020B0400000000000000" charset="-122"/>
              </a:rPr>
              <a:t>加专项培训，保障员工知识的及时更新。</a:t>
            </a:r>
            <a:endParaRPr lang="zh-CN" altLang="en-US" sz="1000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椭圆 6"/>
          <p:cNvSpPr/>
          <p:nvPr/>
        </p:nvSpPr>
        <p:spPr>
          <a:xfrm>
            <a:off x="282575" y="2405063"/>
            <a:ext cx="1439863" cy="360362"/>
          </a:xfrm>
          <a:prstGeom prst="ellipse">
            <a:avLst/>
          </a:prstGeom>
          <a:solidFill>
            <a:srgbClr val="403D87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高层管理者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6" name="椭圆 7"/>
          <p:cNvSpPr/>
          <p:nvPr/>
        </p:nvSpPr>
        <p:spPr>
          <a:xfrm>
            <a:off x="2443163" y="2405063"/>
            <a:ext cx="1439862" cy="360362"/>
          </a:xfrm>
          <a:prstGeom prst="ellipse">
            <a:avLst/>
          </a:prstGeom>
          <a:solidFill>
            <a:srgbClr val="A6D6B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  资深专家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7" name="椭圆 8"/>
          <p:cNvSpPr/>
          <p:nvPr/>
        </p:nvSpPr>
        <p:spPr>
          <a:xfrm>
            <a:off x="282575" y="2909888"/>
            <a:ext cx="1439863" cy="360362"/>
          </a:xfrm>
          <a:prstGeom prst="ellipse">
            <a:avLst/>
          </a:prstGeom>
          <a:solidFill>
            <a:srgbClr val="403D87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中层管理者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8" name="椭圆 9"/>
          <p:cNvSpPr/>
          <p:nvPr/>
        </p:nvSpPr>
        <p:spPr>
          <a:xfrm>
            <a:off x="282575" y="3414713"/>
            <a:ext cx="1439863" cy="360362"/>
          </a:xfrm>
          <a:prstGeom prst="ellipse">
            <a:avLst/>
          </a:prstGeom>
          <a:solidFill>
            <a:srgbClr val="403D87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基层管理者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" name="椭圆 10"/>
          <p:cNvSpPr/>
          <p:nvPr/>
        </p:nvSpPr>
        <p:spPr>
          <a:xfrm>
            <a:off x="2443163" y="2909888"/>
            <a:ext cx="1439862" cy="360362"/>
          </a:xfrm>
          <a:prstGeom prst="ellipse">
            <a:avLst/>
          </a:prstGeom>
          <a:solidFill>
            <a:srgbClr val="A6D6B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    专   家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" name="椭圆 11"/>
          <p:cNvSpPr/>
          <p:nvPr/>
        </p:nvSpPr>
        <p:spPr>
          <a:xfrm>
            <a:off x="2443163" y="3414713"/>
            <a:ext cx="1439862" cy="360362"/>
          </a:xfrm>
          <a:prstGeom prst="ellipse">
            <a:avLst/>
          </a:prstGeom>
          <a:solidFill>
            <a:srgbClr val="A6D6B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  核心骨干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" name="椭圆 12"/>
          <p:cNvSpPr/>
          <p:nvPr/>
        </p:nvSpPr>
        <p:spPr>
          <a:xfrm>
            <a:off x="1362075" y="4567238"/>
            <a:ext cx="1441450" cy="360362"/>
          </a:xfrm>
          <a:prstGeom prst="ellipse">
            <a:avLst/>
          </a:prstGeom>
          <a:gradFill>
            <a:gsLst>
              <a:gs pos="0">
                <a:srgbClr val="403D87"/>
              </a:gs>
              <a:gs pos="100000">
                <a:srgbClr val="A6D6BC"/>
              </a:gs>
            </a:gsLst>
            <a:lin ang="0" scaled="0"/>
          </a:gra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  基层人员</a:t>
            </a:r>
            <a:endParaRPr lang="zh-CN" altLang="en-US" sz="1200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2" name="椭圆 13"/>
          <p:cNvSpPr/>
          <p:nvPr/>
        </p:nvSpPr>
        <p:spPr>
          <a:xfrm>
            <a:off x="1362075" y="4062413"/>
            <a:ext cx="1441450" cy="360362"/>
          </a:xfrm>
          <a:prstGeom prst="ellipse">
            <a:avLst/>
          </a:prstGeom>
          <a:gradFill>
            <a:gsLst>
              <a:gs pos="0">
                <a:srgbClr val="403D87"/>
              </a:gs>
              <a:gs pos="100000">
                <a:srgbClr val="A6D6BC"/>
              </a:gs>
            </a:gsLst>
            <a:lin ang="0" scaled="0"/>
          </a:gra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    骨   干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63" name="直接箭头连接符 15"/>
          <p:cNvCxnSpPr>
            <a:stCxn id="57" idx="0"/>
            <a:endCxn id="55" idx="4"/>
          </p:cNvCxnSpPr>
          <p:nvPr/>
        </p:nvCxnSpPr>
        <p:spPr>
          <a:xfrm flipV="1">
            <a:off x="1002348" y="2765108"/>
            <a:ext cx="0" cy="14478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64" name="直接箭头连接符 16"/>
          <p:cNvCxnSpPr/>
          <p:nvPr/>
        </p:nvCxnSpPr>
        <p:spPr>
          <a:xfrm flipV="1">
            <a:off x="1001713" y="3270250"/>
            <a:ext cx="0" cy="144463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65" name="直接箭头连接符 17"/>
          <p:cNvCxnSpPr/>
          <p:nvPr/>
        </p:nvCxnSpPr>
        <p:spPr>
          <a:xfrm flipV="1">
            <a:off x="3163888" y="2765425"/>
            <a:ext cx="0" cy="144463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66" name="直接箭头连接符 18"/>
          <p:cNvCxnSpPr/>
          <p:nvPr/>
        </p:nvCxnSpPr>
        <p:spPr>
          <a:xfrm flipV="1">
            <a:off x="3163888" y="3270250"/>
            <a:ext cx="0" cy="144463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67" name="直接箭头连接符 19"/>
          <p:cNvCxnSpPr/>
          <p:nvPr/>
        </p:nvCxnSpPr>
        <p:spPr>
          <a:xfrm flipV="1">
            <a:off x="2082800" y="4422775"/>
            <a:ext cx="0" cy="144463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68" name="直接箭头连接符 22"/>
          <p:cNvCxnSpPr>
            <a:stCxn id="62" idx="7"/>
            <a:endCxn id="60" idx="4"/>
          </p:cNvCxnSpPr>
          <p:nvPr/>
        </p:nvCxnSpPr>
        <p:spPr>
          <a:xfrm flipV="1">
            <a:off x="2592388" y="3775075"/>
            <a:ext cx="570865" cy="34036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69" name="直接箭头连接符 68"/>
          <p:cNvCxnSpPr>
            <a:stCxn id="62" idx="1"/>
          </p:cNvCxnSpPr>
          <p:nvPr/>
        </p:nvCxnSpPr>
        <p:spPr>
          <a:xfrm flipH="1" flipV="1">
            <a:off x="1001078" y="3775710"/>
            <a:ext cx="571500" cy="33972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70" name="直接连接符 49"/>
          <p:cNvCxnSpPr/>
          <p:nvPr/>
        </p:nvCxnSpPr>
        <p:spPr>
          <a:xfrm>
            <a:off x="354013" y="2189163"/>
            <a:ext cx="360203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</p:cxnSp>
      <p:cxnSp>
        <p:nvCxnSpPr>
          <p:cNvPr id="71" name="直接箭头连接符 51"/>
          <p:cNvCxnSpPr/>
          <p:nvPr/>
        </p:nvCxnSpPr>
        <p:spPr>
          <a:xfrm>
            <a:off x="1866900" y="2549525"/>
            <a:ext cx="504825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72" name="直接箭头连接符 52"/>
          <p:cNvCxnSpPr/>
          <p:nvPr/>
        </p:nvCxnSpPr>
        <p:spPr>
          <a:xfrm flipH="1">
            <a:off x="1795463" y="2549525"/>
            <a:ext cx="503237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73" name="直接箭头连接符 62"/>
          <p:cNvCxnSpPr/>
          <p:nvPr/>
        </p:nvCxnSpPr>
        <p:spPr>
          <a:xfrm>
            <a:off x="1866900" y="3054350"/>
            <a:ext cx="504825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74" name="直接箭头连接符 63"/>
          <p:cNvCxnSpPr/>
          <p:nvPr/>
        </p:nvCxnSpPr>
        <p:spPr>
          <a:xfrm flipH="1">
            <a:off x="1795463" y="3054350"/>
            <a:ext cx="503237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75" name="直接箭头连接符 64"/>
          <p:cNvCxnSpPr/>
          <p:nvPr/>
        </p:nvCxnSpPr>
        <p:spPr>
          <a:xfrm>
            <a:off x="1866900" y="3557588"/>
            <a:ext cx="504825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cxnSp>
        <p:nvCxnSpPr>
          <p:cNvPr id="76" name="直接箭头连接符 65"/>
          <p:cNvCxnSpPr/>
          <p:nvPr/>
        </p:nvCxnSpPr>
        <p:spPr>
          <a:xfrm flipH="1">
            <a:off x="1795463" y="3557588"/>
            <a:ext cx="503237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77" name="TextBox 66"/>
          <p:cNvSpPr txBox="1"/>
          <p:nvPr/>
        </p:nvSpPr>
        <p:spPr>
          <a:xfrm>
            <a:off x="462280" y="1812925"/>
            <a:ext cx="1079500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</a:rPr>
              <a:t>管理人员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8" name="TextBox 67"/>
          <p:cNvSpPr txBox="1"/>
          <p:nvPr/>
        </p:nvSpPr>
        <p:spPr>
          <a:xfrm>
            <a:off x="2443163" y="1812925"/>
            <a:ext cx="1512887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</a:rPr>
              <a:t>专业技术人员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9" name="TextBox 68"/>
          <p:cNvSpPr txBox="1"/>
          <p:nvPr/>
        </p:nvSpPr>
        <p:spPr>
          <a:xfrm>
            <a:off x="1001713" y="5338763"/>
            <a:ext cx="2162175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</a:rPr>
              <a:t>  瑞丰职业发展通道模型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80" name="直接连接符 70"/>
          <p:cNvCxnSpPr/>
          <p:nvPr/>
        </p:nvCxnSpPr>
        <p:spPr>
          <a:xfrm>
            <a:off x="1074738" y="5646738"/>
            <a:ext cx="20161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81" name="等腰三角形 71"/>
          <p:cNvSpPr/>
          <p:nvPr/>
        </p:nvSpPr>
        <p:spPr>
          <a:xfrm>
            <a:off x="2011363" y="5719763"/>
            <a:ext cx="142875" cy="1428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 dirty="0">
              <a:latin typeface="Arial" panose="020B0604020202020204" pitchFamily="34" charset="0"/>
            </a:endParaRPr>
          </a:p>
        </p:txBody>
      </p:sp>
      <p:graphicFrame>
        <p:nvGraphicFramePr>
          <p:cNvPr id="82" name="表格 8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24374" y="1786466"/>
          <a:ext cx="7277100" cy="4211320"/>
        </p:xfrm>
        <a:graphic>
          <a:graphicData uri="http://schemas.openxmlformats.org/drawingml/2006/table">
            <a:tbl>
              <a:tblPr/>
              <a:tblGrid>
                <a:gridCol w="469900"/>
                <a:gridCol w="659130"/>
                <a:gridCol w="802640"/>
                <a:gridCol w="447040"/>
                <a:gridCol w="1022985"/>
                <a:gridCol w="461645"/>
                <a:gridCol w="788035"/>
                <a:gridCol w="469900"/>
                <a:gridCol w="734695"/>
                <a:gridCol w="447040"/>
                <a:gridCol w="974090"/>
              </a:tblGrid>
              <a:tr h="24320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管理序列（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793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技术序列（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793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营销序列（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793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专业序列（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793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生产支持序列（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O）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5793"/>
                    </a:solidFill>
                  </a:tcPr>
                </a:tc>
                <a:tc hMerge="1">
                  <a:tcPr/>
                </a:tc>
              </a:tr>
              <a:tr h="31813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职级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职衔</a:t>
                      </a:r>
                      <a:endParaRPr lang="en-US" altLang="zh-CN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（集团）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职衔</a:t>
                      </a:r>
                      <a:endParaRPr lang="en-US" altLang="zh-CN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（事业部）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职级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职衔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职级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职衔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职级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职衔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职级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职衔</a:t>
                      </a:r>
                      <a:endParaRPr lang="zh-CN" altLang="en-US" sz="1000" b="1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M7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董事长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M6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总裁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M5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副总裁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总经理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M4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总监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总监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T5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资深工程师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S5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资深客户经理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P5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专家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副总监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副总监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M3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经理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经理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T4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高级工程师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S4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高级客户经理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P4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资深管理师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副经理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副经理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M2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课长</a:t>
                      </a:r>
                      <a:endParaRPr lang="en-US" altLang="zh-CN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课长</a:t>
                      </a:r>
                      <a:endParaRPr lang="en-US" altLang="zh-CN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T3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客户经理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P3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高级管理师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副课长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副课长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M1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组长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组长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T2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助理工程师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客户主管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P2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管理师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O5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技师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副组长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副组长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T1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技术员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客户助理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P1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专员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O4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技工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O3</a:t>
                      </a:r>
                      <a:endParaRPr 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高级（作业员）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O2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中级（作业员）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O1</a:t>
                      </a:r>
                      <a:endParaRPr lang="en-US" sz="1000" b="0" i="0" u="none" strike="noStrike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初级（作业员）</a:t>
                      </a:r>
                      <a:endParaRPr lang="zh-CN" altLang="en-US" sz="1000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10" marR="8610" marT="86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3" name="矩形 82"/>
          <p:cNvSpPr/>
          <p:nvPr/>
        </p:nvSpPr>
        <p:spPr>
          <a:xfrm>
            <a:off x="215735" y="1285876"/>
            <a:ext cx="1148344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公司为所有员工提供多通道发展通道，既能够在专业领域进行深耕细作，成为领域专家；也有机会进行跨领域发展，成为管理型人才或一专多能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型人才。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28600" y="1771650"/>
            <a:ext cx="3943350" cy="4219575"/>
          </a:xfrm>
          <a:prstGeom prst="rect">
            <a:avLst/>
          </a:prstGeom>
          <a:noFill/>
          <a:ln>
            <a:solidFill>
              <a:srgbClr val="6D6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燕尾形 84"/>
          <p:cNvSpPr/>
          <p:nvPr/>
        </p:nvSpPr>
        <p:spPr>
          <a:xfrm>
            <a:off x="4267200" y="3733800"/>
            <a:ext cx="142875" cy="43815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0" y="1160145"/>
            <a:ext cx="47339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454660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Promotion Mechanism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人才晋升</a:t>
            </a:r>
            <a:endParaRPr lang="en-US" altLang="zh-CN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 bwMode="auto">
          <a:xfrm>
            <a:off x="1781651" y="1526491"/>
            <a:ext cx="1728788" cy="804926"/>
          </a:xfrm>
          <a:prstGeom prst="roundRect">
            <a:avLst/>
          </a:prstGeom>
          <a:solidFill>
            <a:srgbClr val="403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融入社会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肘形连接符 31"/>
          <p:cNvCxnSpPr>
            <a:stCxn id="4" idx="3"/>
            <a:endCxn id="9" idx="1"/>
          </p:cNvCxnSpPr>
          <p:nvPr/>
        </p:nvCxnSpPr>
        <p:spPr>
          <a:xfrm>
            <a:off x="3510439" y="1928954"/>
            <a:ext cx="1585912" cy="12700"/>
          </a:xfrm>
          <a:prstGeom prst="bentConnector3">
            <a:avLst>
              <a:gd name="adj1" fmla="val 50000"/>
            </a:avLst>
          </a:prstGeom>
          <a:ln w="25400" cap="rnd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肘形连接符 36"/>
          <p:cNvCxnSpPr>
            <a:stCxn id="9" idx="3"/>
            <a:endCxn id="10" idx="1"/>
          </p:cNvCxnSpPr>
          <p:nvPr/>
        </p:nvCxnSpPr>
        <p:spPr>
          <a:xfrm>
            <a:off x="6825139" y="1928954"/>
            <a:ext cx="1700847" cy="12700"/>
          </a:xfrm>
          <a:prstGeom prst="bentConnector3">
            <a:avLst>
              <a:gd name="adj1" fmla="val 50000"/>
            </a:avLst>
          </a:prstGeom>
          <a:ln w="25400" cap="rnd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圆角矩形 8"/>
          <p:cNvSpPr/>
          <p:nvPr/>
        </p:nvSpPr>
        <p:spPr bwMode="auto">
          <a:xfrm>
            <a:off x="5096351" y="1526491"/>
            <a:ext cx="1728788" cy="804926"/>
          </a:xfrm>
          <a:prstGeom prst="roundRect">
            <a:avLst/>
          </a:prstGeom>
          <a:solidFill>
            <a:srgbClr val="403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39598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融入企业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8525986" y="1526491"/>
            <a:ext cx="1728788" cy="804925"/>
          </a:xfrm>
          <a:prstGeom prst="roundRect">
            <a:avLst/>
          </a:prstGeom>
          <a:solidFill>
            <a:srgbClr val="403D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融入岗位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65910" y="2628900"/>
            <a:ext cx="2160905" cy="3365500"/>
            <a:chOff x="2466" y="5685"/>
            <a:chExt cx="3403" cy="2896"/>
          </a:xfrm>
        </p:grpSpPr>
        <p:sp>
          <p:nvSpPr>
            <p:cNvPr id="3" name="TextBox 24"/>
            <p:cNvSpPr txBox="1">
              <a:spLocks noChangeArrowheads="1"/>
            </p:cNvSpPr>
            <p:nvPr/>
          </p:nvSpPr>
          <p:spPr bwMode="auto">
            <a:xfrm>
              <a:off x="3084" y="5685"/>
              <a:ext cx="2155" cy="533"/>
            </a:xfrm>
            <a:prstGeom prst="rect">
              <a:avLst/>
            </a:prstGeom>
            <a:solidFill>
              <a:srgbClr val="A6D6BC"/>
            </a:solidFill>
            <a:ln w="9525" cap="sq">
              <a:noFill/>
              <a:miter lim="800000"/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1600" b="0" kern="1200" cap="none" spc="0" normalizeH="0" baseline="0" noProof="0" dirty="0">
                  <a:solidFill>
                    <a:srgbClr val="939598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  </a:t>
              </a:r>
              <a:r>
                <a:rPr kumimoji="0" lang="zh-CN" altLang="en-US" sz="1600" b="0" kern="1200" cap="none" spc="0" normalizeH="0" baseline="0" noProof="0" dirty="0">
                  <a:solidFill>
                    <a:srgbClr val="180A56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第一</a:t>
              </a:r>
              <a:r>
                <a:rPr kumimoji="0" lang="zh-CN" altLang="en-US" sz="1600" b="0" kern="1200" cap="none" spc="0" normalizeH="0" baseline="0" noProof="0" dirty="0">
                  <a:solidFill>
                    <a:srgbClr val="180A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周</a:t>
              </a:r>
              <a:endParaRPr kumimoji="0" lang="zh-CN" altLang="en-US" sz="1800" b="0" kern="1200" cap="none" spc="0" normalizeH="0" baseline="0" noProof="0" dirty="0">
                <a:solidFill>
                  <a:srgbClr val="180A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39"/>
            <p:cNvSpPr txBox="1"/>
            <p:nvPr/>
          </p:nvSpPr>
          <p:spPr>
            <a:xfrm>
              <a:off x="2466" y="6556"/>
              <a:ext cx="3403" cy="435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集体培训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2" name="TextBox 40"/>
            <p:cNvSpPr txBox="1"/>
            <p:nvPr/>
          </p:nvSpPr>
          <p:spPr>
            <a:xfrm>
              <a:off x="2466" y="7351"/>
              <a:ext cx="3403" cy="435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岗位安排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3" name="TextBox 41"/>
            <p:cNvSpPr txBox="1"/>
            <p:nvPr/>
          </p:nvSpPr>
          <p:spPr>
            <a:xfrm>
              <a:off x="2466" y="8143"/>
              <a:ext cx="3403" cy="438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180A56"/>
                  </a:solidFill>
                  <a:latin typeface="宋体" panose="02010600030101010101" pitchFamily="2" charset="-122"/>
                </a:rPr>
                <a:t>熟悉环境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3" name="右箭头 91"/>
            <p:cNvSpPr/>
            <p:nvPr/>
          </p:nvSpPr>
          <p:spPr>
            <a:xfrm rot="5400000">
              <a:off x="3996" y="7066"/>
              <a:ext cx="343" cy="227"/>
            </a:xfrm>
            <a:prstGeom prst="rightArrow">
              <a:avLst>
                <a:gd name="adj1" fmla="val 50000"/>
                <a:gd name="adj2" fmla="val 50183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4" name="右箭头 93"/>
            <p:cNvSpPr/>
            <p:nvPr/>
          </p:nvSpPr>
          <p:spPr>
            <a:xfrm rot="5400000">
              <a:off x="3996" y="7858"/>
              <a:ext cx="340" cy="228"/>
            </a:xfrm>
            <a:prstGeom prst="rightArrow">
              <a:avLst>
                <a:gd name="adj1" fmla="val 50000"/>
                <a:gd name="adj2" fmla="val 49816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310245" y="2615565"/>
            <a:ext cx="2160270" cy="3378835"/>
            <a:chOff x="13087" y="2760"/>
            <a:chExt cx="3402" cy="2871"/>
          </a:xfrm>
        </p:grpSpPr>
        <p:sp>
          <p:nvSpPr>
            <p:cNvPr id="6" name="TextBox 24"/>
            <p:cNvSpPr txBox="1">
              <a:spLocks noChangeArrowheads="1"/>
            </p:cNvSpPr>
            <p:nvPr/>
          </p:nvSpPr>
          <p:spPr bwMode="auto">
            <a:xfrm>
              <a:off x="13488" y="2760"/>
              <a:ext cx="2607" cy="533"/>
            </a:xfrm>
            <a:prstGeom prst="rect">
              <a:avLst/>
            </a:prstGeom>
            <a:solidFill>
              <a:srgbClr val="A6D6BC"/>
            </a:solidFill>
            <a:ln w="9525" cap="sq">
              <a:noFill/>
              <a:miter lim="800000"/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1600" kern="1200" cap="none" spc="0" normalizeH="0" baseline="0" noProof="0" dirty="0">
                  <a:solidFill>
                    <a:srgbClr val="939598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 </a:t>
              </a:r>
              <a:r>
                <a:rPr kumimoji="0" lang="en-US" altLang="zh-CN" sz="1600" kern="1200" cap="none" spc="0" normalizeH="0" baseline="0" noProof="0" dirty="0">
                  <a:solidFill>
                    <a:srgbClr val="180A56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 </a:t>
              </a:r>
              <a:r>
                <a:rPr kumimoji="0" lang="zh-CN" altLang="en-US" sz="1600" b="0" kern="1200" cap="none" spc="0" normalizeH="0" baseline="0" noProof="0" dirty="0">
                  <a:solidFill>
                    <a:srgbClr val="180A56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第四周</a:t>
              </a:r>
              <a:r>
                <a:rPr kumimoji="0" lang="zh-CN" altLang="en-US" sz="1600" b="0" kern="1200" cap="none" spc="0" normalizeH="0" baseline="0" noProof="0" dirty="0">
                  <a:solidFill>
                    <a:srgbClr val="180A5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以后</a:t>
              </a:r>
              <a:endParaRPr kumimoji="0" lang="zh-CN" altLang="en-US" sz="1800" b="0" kern="1200" cap="none" spc="0" normalizeH="0" baseline="0" noProof="0" dirty="0">
                <a:solidFill>
                  <a:srgbClr val="180A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TextBox 46"/>
            <p:cNvSpPr txBox="1"/>
            <p:nvPr/>
          </p:nvSpPr>
          <p:spPr>
            <a:xfrm>
              <a:off x="13087" y="3588"/>
              <a:ext cx="3403" cy="438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正式进入岗位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9" name="TextBox 47"/>
            <p:cNvSpPr txBox="1"/>
            <p:nvPr/>
          </p:nvSpPr>
          <p:spPr>
            <a:xfrm>
              <a:off x="13087" y="4383"/>
              <a:ext cx="3403" cy="435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师傅一对一辅导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0" name="TextBox 48"/>
            <p:cNvSpPr txBox="1"/>
            <p:nvPr/>
          </p:nvSpPr>
          <p:spPr>
            <a:xfrm>
              <a:off x="13087" y="5193"/>
              <a:ext cx="3403" cy="438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独立完成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8" name="右箭头 97"/>
            <p:cNvSpPr/>
            <p:nvPr/>
          </p:nvSpPr>
          <p:spPr>
            <a:xfrm rot="5400000">
              <a:off x="14617" y="4098"/>
              <a:ext cx="340" cy="228"/>
            </a:xfrm>
            <a:prstGeom prst="rightArrow">
              <a:avLst>
                <a:gd name="adj1" fmla="val 50000"/>
                <a:gd name="adj2" fmla="val 49816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右箭头 98"/>
            <p:cNvSpPr/>
            <p:nvPr/>
          </p:nvSpPr>
          <p:spPr>
            <a:xfrm rot="5400000">
              <a:off x="14617" y="4891"/>
              <a:ext cx="340" cy="227"/>
            </a:xfrm>
            <a:prstGeom prst="rightArrow">
              <a:avLst>
                <a:gd name="adj1" fmla="val 50000"/>
                <a:gd name="adj2" fmla="val 4981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79975" y="2615564"/>
            <a:ext cx="2160905" cy="3378836"/>
            <a:chOff x="7685" y="4175"/>
            <a:chExt cx="3403" cy="2896"/>
          </a:xfrm>
        </p:grpSpPr>
        <p:sp>
          <p:nvSpPr>
            <p:cNvPr id="5" name="TextBox 24"/>
            <p:cNvSpPr txBox="1">
              <a:spLocks noChangeArrowheads="1"/>
            </p:cNvSpPr>
            <p:nvPr/>
          </p:nvSpPr>
          <p:spPr bwMode="auto">
            <a:xfrm>
              <a:off x="8096" y="4175"/>
              <a:ext cx="2449" cy="533"/>
            </a:xfrm>
            <a:prstGeom prst="rect">
              <a:avLst/>
            </a:prstGeom>
            <a:solidFill>
              <a:srgbClr val="A6D6BC"/>
            </a:solidFill>
            <a:ln w="9525" cap="sq">
              <a:noFill/>
              <a:miter lim="800000"/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1600" b="0" kern="1200" cap="none" spc="0" normalizeH="0" baseline="0" noProof="0" dirty="0">
                  <a:solidFill>
                    <a:srgbClr val="939598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  </a:t>
              </a:r>
              <a:r>
                <a:rPr kumimoji="0" lang="zh-CN" altLang="en-US" sz="1600" b="0" kern="1200" cap="none" spc="0" normalizeH="0" baseline="0" noProof="0" dirty="0">
                  <a:solidFill>
                    <a:srgbClr val="180A56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第二三周</a:t>
              </a:r>
              <a:endParaRPr kumimoji="0" lang="zh-CN" altLang="en-US" sz="1800" b="0" kern="1200" cap="none" spc="0" normalizeH="0" baseline="0" noProof="0" dirty="0">
                <a:solidFill>
                  <a:srgbClr val="180A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7685" y="5063"/>
              <a:ext cx="3403" cy="435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180A56"/>
                  </a:solidFill>
                  <a:latin typeface="宋体" panose="02010600030101010101" pitchFamily="2" charset="-122"/>
                </a:rPr>
                <a:t>岗位见习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" name="TextBox 44"/>
            <p:cNvSpPr txBox="1"/>
            <p:nvPr/>
          </p:nvSpPr>
          <p:spPr>
            <a:xfrm>
              <a:off x="7685" y="5841"/>
              <a:ext cx="3403" cy="435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学习专业的产品知识</a:t>
              </a:r>
              <a:endParaRPr lang="en-US" altLang="zh-CN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7" name="TextBox 45"/>
            <p:cNvSpPr txBox="1"/>
            <p:nvPr/>
          </p:nvSpPr>
          <p:spPr>
            <a:xfrm>
              <a:off x="7685" y="6633"/>
              <a:ext cx="3403" cy="438"/>
            </a:xfrm>
            <a:prstGeom prst="rect">
              <a:avLst/>
            </a:prstGeom>
            <a:noFill/>
            <a:ln w="9525" cap="sq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  </a:t>
              </a:r>
              <a:r>
                <a:rPr lang="zh-CN" altLang="en-US" sz="1200" b="0" dirty="0">
                  <a:solidFill>
                    <a:srgbClr val="180A56"/>
                  </a:solidFill>
                  <a:latin typeface="宋体" panose="02010600030101010101" pitchFamily="2" charset="-122"/>
                </a:rPr>
                <a:t>师傅一带一实际操作</a:t>
              </a:r>
              <a:endParaRPr lang="zh-CN" altLang="en-US" sz="1200" b="0" dirty="0">
                <a:solidFill>
                  <a:srgbClr val="180A56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6" name="右箭头 95"/>
            <p:cNvSpPr/>
            <p:nvPr/>
          </p:nvSpPr>
          <p:spPr>
            <a:xfrm rot="5400000">
              <a:off x="9215" y="5556"/>
              <a:ext cx="343" cy="227"/>
            </a:xfrm>
            <a:prstGeom prst="rightArrow">
              <a:avLst>
                <a:gd name="adj1" fmla="val 50000"/>
                <a:gd name="adj2" fmla="val 50183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右箭头 96"/>
            <p:cNvSpPr/>
            <p:nvPr/>
          </p:nvSpPr>
          <p:spPr>
            <a:xfrm rot="5400000">
              <a:off x="9215" y="6348"/>
              <a:ext cx="340" cy="228"/>
            </a:xfrm>
            <a:prstGeom prst="rightArrow">
              <a:avLst>
                <a:gd name="adj1" fmla="val 50000"/>
                <a:gd name="adj2" fmla="val 49816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>
            <a:off x="0" y="1160145"/>
            <a:ext cx="50603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500630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Preprofessional Training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岗前培训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85368" y="3429000"/>
            <a:ext cx="11030331" cy="2549495"/>
            <a:chOff x="2406858" y="1853167"/>
            <a:chExt cx="8914556" cy="2549495"/>
          </a:xfrm>
        </p:grpSpPr>
        <p:grpSp>
          <p:nvGrpSpPr>
            <p:cNvPr id="2" name="原创设计师QQ598969553             _9"/>
            <p:cNvGrpSpPr/>
            <p:nvPr/>
          </p:nvGrpSpPr>
          <p:grpSpPr>
            <a:xfrm>
              <a:off x="5839090" y="2103263"/>
              <a:ext cx="2128922" cy="2130657"/>
              <a:chOff x="1903413" y="1601788"/>
              <a:chExt cx="1949450" cy="1951038"/>
            </a:xfrm>
          </p:grpSpPr>
          <p:sp>
            <p:nvSpPr>
              <p:cNvPr id="10" name="Oval 6"/>
              <p:cNvSpPr>
                <a:spLocks noChangeArrowheads="1"/>
              </p:cNvSpPr>
              <p:nvPr/>
            </p:nvSpPr>
            <p:spPr bwMode="auto">
              <a:xfrm>
                <a:off x="1911350" y="1611313"/>
                <a:ext cx="1931987" cy="19319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Oval 7"/>
              <p:cNvSpPr>
                <a:spLocks noChangeArrowheads="1"/>
              </p:cNvSpPr>
              <p:nvPr/>
            </p:nvSpPr>
            <p:spPr bwMode="auto">
              <a:xfrm>
                <a:off x="2730500" y="2430463"/>
                <a:ext cx="295275" cy="295275"/>
              </a:xfrm>
              <a:prstGeom prst="ellipse">
                <a:avLst/>
              </a:prstGeom>
              <a:solidFill>
                <a:srgbClr val="A6D6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1903413" y="1601788"/>
                <a:ext cx="1949450" cy="1951038"/>
              </a:xfrm>
              <a:custGeom>
                <a:avLst/>
                <a:gdLst>
                  <a:gd name="T0" fmla="*/ 660 w 1320"/>
                  <a:gd name="T1" fmla="*/ 0 h 1320"/>
                  <a:gd name="T2" fmla="*/ 0 w 1320"/>
                  <a:gd name="T3" fmla="*/ 660 h 1320"/>
                  <a:gd name="T4" fmla="*/ 660 w 1320"/>
                  <a:gd name="T5" fmla="*/ 1320 h 1320"/>
                  <a:gd name="T6" fmla="*/ 1320 w 1320"/>
                  <a:gd name="T7" fmla="*/ 660 h 1320"/>
                  <a:gd name="T8" fmla="*/ 660 w 1320"/>
                  <a:gd name="T9" fmla="*/ 0 h 1320"/>
                  <a:gd name="T10" fmla="*/ 660 w 1320"/>
                  <a:gd name="T11" fmla="*/ 1224 h 1320"/>
                  <a:gd name="T12" fmla="*/ 96 w 1320"/>
                  <a:gd name="T13" fmla="*/ 660 h 1320"/>
                  <a:gd name="T14" fmla="*/ 660 w 1320"/>
                  <a:gd name="T15" fmla="*/ 96 h 1320"/>
                  <a:gd name="T16" fmla="*/ 1224 w 1320"/>
                  <a:gd name="T17" fmla="*/ 660 h 1320"/>
                  <a:gd name="T18" fmla="*/ 660 w 1320"/>
                  <a:gd name="T19" fmla="*/ 1224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0" h="1320">
                    <a:moveTo>
                      <a:pt x="660" y="0"/>
                    </a:moveTo>
                    <a:cubicBezTo>
                      <a:pt x="295" y="0"/>
                      <a:pt x="0" y="296"/>
                      <a:pt x="0" y="660"/>
                    </a:cubicBezTo>
                    <a:cubicBezTo>
                      <a:pt x="0" y="1025"/>
                      <a:pt x="295" y="1320"/>
                      <a:pt x="660" y="1320"/>
                    </a:cubicBezTo>
                    <a:cubicBezTo>
                      <a:pt x="1025" y="1320"/>
                      <a:pt x="1320" y="1025"/>
                      <a:pt x="1320" y="660"/>
                    </a:cubicBezTo>
                    <a:cubicBezTo>
                      <a:pt x="1320" y="296"/>
                      <a:pt x="1025" y="0"/>
                      <a:pt x="660" y="0"/>
                    </a:cubicBezTo>
                    <a:close/>
                    <a:moveTo>
                      <a:pt x="660" y="1224"/>
                    </a:moveTo>
                    <a:cubicBezTo>
                      <a:pt x="349" y="1224"/>
                      <a:pt x="96" y="972"/>
                      <a:pt x="96" y="660"/>
                    </a:cubicBezTo>
                    <a:cubicBezTo>
                      <a:pt x="96" y="349"/>
                      <a:pt x="349" y="96"/>
                      <a:pt x="660" y="96"/>
                    </a:cubicBezTo>
                    <a:cubicBezTo>
                      <a:pt x="971" y="96"/>
                      <a:pt x="1224" y="349"/>
                      <a:pt x="1224" y="660"/>
                    </a:cubicBezTo>
                    <a:cubicBezTo>
                      <a:pt x="1224" y="972"/>
                      <a:pt x="971" y="1224"/>
                      <a:pt x="660" y="1224"/>
                    </a:cubicBezTo>
                    <a:close/>
                  </a:path>
                </a:pathLst>
              </a:custGeom>
              <a:solidFill>
                <a:srgbClr val="6D61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eform 9"/>
              <p:cNvSpPr>
                <a:spLocks noEditPoints="1"/>
              </p:cNvSpPr>
              <p:nvPr/>
            </p:nvSpPr>
            <p:spPr bwMode="auto">
              <a:xfrm>
                <a:off x="2181225" y="1882776"/>
                <a:ext cx="1392237" cy="1390650"/>
              </a:xfrm>
              <a:custGeom>
                <a:avLst/>
                <a:gdLst>
                  <a:gd name="T0" fmla="*/ 471 w 942"/>
                  <a:gd name="T1" fmla="*/ 0 h 941"/>
                  <a:gd name="T2" fmla="*/ 0 w 942"/>
                  <a:gd name="T3" fmla="*/ 470 h 941"/>
                  <a:gd name="T4" fmla="*/ 471 w 942"/>
                  <a:gd name="T5" fmla="*/ 941 h 941"/>
                  <a:gd name="T6" fmla="*/ 942 w 942"/>
                  <a:gd name="T7" fmla="*/ 470 h 941"/>
                  <a:gd name="T8" fmla="*/ 471 w 942"/>
                  <a:gd name="T9" fmla="*/ 0 h 941"/>
                  <a:gd name="T10" fmla="*/ 471 w 942"/>
                  <a:gd name="T11" fmla="*/ 854 h 941"/>
                  <a:gd name="T12" fmla="*/ 87 w 942"/>
                  <a:gd name="T13" fmla="*/ 470 h 941"/>
                  <a:gd name="T14" fmla="*/ 471 w 942"/>
                  <a:gd name="T15" fmla="*/ 86 h 941"/>
                  <a:gd name="T16" fmla="*/ 855 w 942"/>
                  <a:gd name="T17" fmla="*/ 470 h 941"/>
                  <a:gd name="T18" fmla="*/ 471 w 942"/>
                  <a:gd name="T19" fmla="*/ 854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2" h="941">
                    <a:moveTo>
                      <a:pt x="471" y="0"/>
                    </a:moveTo>
                    <a:cubicBezTo>
                      <a:pt x="211" y="0"/>
                      <a:pt x="0" y="210"/>
                      <a:pt x="0" y="470"/>
                    </a:cubicBezTo>
                    <a:cubicBezTo>
                      <a:pt x="0" y="730"/>
                      <a:pt x="211" y="941"/>
                      <a:pt x="471" y="941"/>
                    </a:cubicBezTo>
                    <a:cubicBezTo>
                      <a:pt x="731" y="941"/>
                      <a:pt x="942" y="730"/>
                      <a:pt x="942" y="470"/>
                    </a:cubicBezTo>
                    <a:cubicBezTo>
                      <a:pt x="942" y="210"/>
                      <a:pt x="731" y="0"/>
                      <a:pt x="471" y="0"/>
                    </a:cubicBezTo>
                    <a:close/>
                    <a:moveTo>
                      <a:pt x="471" y="854"/>
                    </a:moveTo>
                    <a:cubicBezTo>
                      <a:pt x="259" y="854"/>
                      <a:pt x="87" y="682"/>
                      <a:pt x="87" y="470"/>
                    </a:cubicBezTo>
                    <a:cubicBezTo>
                      <a:pt x="87" y="258"/>
                      <a:pt x="259" y="86"/>
                      <a:pt x="471" y="86"/>
                    </a:cubicBezTo>
                    <a:cubicBezTo>
                      <a:pt x="683" y="86"/>
                      <a:pt x="855" y="258"/>
                      <a:pt x="855" y="470"/>
                    </a:cubicBezTo>
                    <a:cubicBezTo>
                      <a:pt x="855" y="682"/>
                      <a:pt x="683" y="854"/>
                      <a:pt x="471" y="854"/>
                    </a:cubicBezTo>
                    <a:close/>
                  </a:path>
                </a:pathLst>
              </a:custGeom>
              <a:solidFill>
                <a:srgbClr val="6D61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468563" y="2168526"/>
                <a:ext cx="819150" cy="819150"/>
              </a:xfrm>
              <a:custGeom>
                <a:avLst/>
                <a:gdLst>
                  <a:gd name="T0" fmla="*/ 277 w 554"/>
                  <a:gd name="T1" fmla="*/ 0 h 555"/>
                  <a:gd name="T2" fmla="*/ 0 w 554"/>
                  <a:gd name="T3" fmla="*/ 277 h 555"/>
                  <a:gd name="T4" fmla="*/ 277 w 554"/>
                  <a:gd name="T5" fmla="*/ 555 h 555"/>
                  <a:gd name="T6" fmla="*/ 554 w 554"/>
                  <a:gd name="T7" fmla="*/ 277 h 555"/>
                  <a:gd name="T8" fmla="*/ 277 w 554"/>
                  <a:gd name="T9" fmla="*/ 0 h 555"/>
                  <a:gd name="T10" fmla="*/ 277 w 554"/>
                  <a:gd name="T11" fmla="*/ 464 h 555"/>
                  <a:gd name="T12" fmla="*/ 90 w 554"/>
                  <a:gd name="T13" fmla="*/ 277 h 555"/>
                  <a:gd name="T14" fmla="*/ 277 w 554"/>
                  <a:gd name="T15" fmla="*/ 91 h 555"/>
                  <a:gd name="T16" fmla="*/ 464 w 554"/>
                  <a:gd name="T17" fmla="*/ 277 h 555"/>
                  <a:gd name="T18" fmla="*/ 277 w 554"/>
                  <a:gd name="T19" fmla="*/ 464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4" h="555">
                    <a:moveTo>
                      <a:pt x="277" y="0"/>
                    </a:moveTo>
                    <a:cubicBezTo>
                      <a:pt x="124" y="0"/>
                      <a:pt x="0" y="124"/>
                      <a:pt x="0" y="277"/>
                    </a:cubicBezTo>
                    <a:cubicBezTo>
                      <a:pt x="0" y="430"/>
                      <a:pt x="124" y="555"/>
                      <a:pt x="277" y="555"/>
                    </a:cubicBezTo>
                    <a:cubicBezTo>
                      <a:pt x="430" y="555"/>
                      <a:pt x="554" y="430"/>
                      <a:pt x="554" y="277"/>
                    </a:cubicBezTo>
                    <a:cubicBezTo>
                      <a:pt x="554" y="124"/>
                      <a:pt x="430" y="0"/>
                      <a:pt x="277" y="0"/>
                    </a:cubicBezTo>
                    <a:close/>
                    <a:moveTo>
                      <a:pt x="277" y="464"/>
                    </a:moveTo>
                    <a:cubicBezTo>
                      <a:pt x="174" y="464"/>
                      <a:pt x="90" y="380"/>
                      <a:pt x="90" y="277"/>
                    </a:cubicBezTo>
                    <a:cubicBezTo>
                      <a:pt x="90" y="174"/>
                      <a:pt x="174" y="91"/>
                      <a:pt x="277" y="91"/>
                    </a:cubicBezTo>
                    <a:cubicBezTo>
                      <a:pt x="380" y="91"/>
                      <a:pt x="464" y="174"/>
                      <a:pt x="464" y="277"/>
                    </a:cubicBezTo>
                    <a:cubicBezTo>
                      <a:pt x="464" y="380"/>
                      <a:pt x="380" y="464"/>
                      <a:pt x="277" y="464"/>
                    </a:cubicBezTo>
                    <a:close/>
                  </a:path>
                </a:pathLst>
              </a:custGeom>
              <a:solidFill>
                <a:srgbClr val="6D61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原创设计师QQ598969553             _10"/>
            <p:cNvGrpSpPr/>
            <p:nvPr/>
          </p:nvGrpSpPr>
          <p:grpSpPr>
            <a:xfrm>
              <a:off x="5391149" y="1905671"/>
              <a:ext cx="1551431" cy="1311095"/>
              <a:chOff x="1508126" y="1417638"/>
              <a:chExt cx="1373187" cy="1160463"/>
            </a:xfrm>
          </p:grpSpPr>
          <p:sp>
            <p:nvSpPr>
              <p:cNvPr id="16" name="Freeform 11"/>
              <p:cNvSpPr/>
              <p:nvPr/>
            </p:nvSpPr>
            <p:spPr bwMode="auto">
              <a:xfrm>
                <a:off x="1508126" y="1636713"/>
                <a:ext cx="444500" cy="239713"/>
              </a:xfrm>
              <a:custGeom>
                <a:avLst/>
                <a:gdLst>
                  <a:gd name="T0" fmla="*/ 280 w 280"/>
                  <a:gd name="T1" fmla="*/ 117 h 151"/>
                  <a:gd name="T2" fmla="*/ 146 w 280"/>
                  <a:gd name="T3" fmla="*/ 151 h 151"/>
                  <a:gd name="T4" fmla="*/ 0 w 280"/>
                  <a:gd name="T5" fmla="*/ 33 h 151"/>
                  <a:gd name="T6" fmla="*/ 134 w 280"/>
                  <a:gd name="T7" fmla="*/ 0 h 151"/>
                  <a:gd name="T8" fmla="*/ 280 w 280"/>
                  <a:gd name="T9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151">
                    <a:moveTo>
                      <a:pt x="280" y="117"/>
                    </a:moveTo>
                    <a:lnTo>
                      <a:pt x="146" y="151"/>
                    </a:lnTo>
                    <a:lnTo>
                      <a:pt x="0" y="33"/>
                    </a:lnTo>
                    <a:lnTo>
                      <a:pt x="134" y="0"/>
                    </a:lnTo>
                    <a:lnTo>
                      <a:pt x="280" y="11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1720850" y="1417638"/>
                <a:ext cx="238125" cy="404813"/>
              </a:xfrm>
              <a:custGeom>
                <a:avLst/>
                <a:gdLst>
                  <a:gd name="T0" fmla="*/ 146 w 150"/>
                  <a:gd name="T1" fmla="*/ 255 h 255"/>
                  <a:gd name="T2" fmla="*/ 150 w 150"/>
                  <a:gd name="T3" fmla="*/ 117 h 255"/>
                  <a:gd name="T4" fmla="*/ 4 w 150"/>
                  <a:gd name="T5" fmla="*/ 0 h 255"/>
                  <a:gd name="T6" fmla="*/ 0 w 150"/>
                  <a:gd name="T7" fmla="*/ 138 h 255"/>
                  <a:gd name="T8" fmla="*/ 146 w 150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255">
                    <a:moveTo>
                      <a:pt x="146" y="255"/>
                    </a:moveTo>
                    <a:lnTo>
                      <a:pt x="150" y="117"/>
                    </a:lnTo>
                    <a:lnTo>
                      <a:pt x="4" y="0"/>
                    </a:lnTo>
                    <a:lnTo>
                      <a:pt x="0" y="138"/>
                    </a:lnTo>
                    <a:lnTo>
                      <a:pt x="146" y="25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1660525" y="1577976"/>
                <a:ext cx="1174750" cy="965200"/>
              </a:xfrm>
              <a:custGeom>
                <a:avLst/>
                <a:gdLst>
                  <a:gd name="T0" fmla="*/ 772 w 795"/>
                  <a:gd name="T1" fmla="*/ 654 h 654"/>
                  <a:gd name="T2" fmla="*/ 759 w 795"/>
                  <a:gd name="T3" fmla="*/ 649 h 654"/>
                  <a:gd name="T4" fmla="*/ 10 w 795"/>
                  <a:gd name="T5" fmla="*/ 39 h 654"/>
                  <a:gd name="T6" fmla="*/ 7 w 795"/>
                  <a:gd name="T7" fmla="*/ 10 h 654"/>
                  <a:gd name="T8" fmla="*/ 36 w 795"/>
                  <a:gd name="T9" fmla="*/ 8 h 654"/>
                  <a:gd name="T10" fmla="*/ 785 w 795"/>
                  <a:gd name="T11" fmla="*/ 618 h 654"/>
                  <a:gd name="T12" fmla="*/ 788 w 795"/>
                  <a:gd name="T13" fmla="*/ 646 h 654"/>
                  <a:gd name="T14" fmla="*/ 772 w 795"/>
                  <a:gd name="T15" fmla="*/ 65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5" h="654">
                    <a:moveTo>
                      <a:pt x="772" y="654"/>
                    </a:moveTo>
                    <a:cubicBezTo>
                      <a:pt x="768" y="654"/>
                      <a:pt x="763" y="652"/>
                      <a:pt x="759" y="64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" y="32"/>
                      <a:pt x="0" y="19"/>
                      <a:pt x="7" y="10"/>
                    </a:cubicBezTo>
                    <a:cubicBezTo>
                      <a:pt x="14" y="2"/>
                      <a:pt x="27" y="0"/>
                      <a:pt x="36" y="8"/>
                    </a:cubicBezTo>
                    <a:cubicBezTo>
                      <a:pt x="785" y="618"/>
                      <a:pt x="785" y="618"/>
                      <a:pt x="785" y="618"/>
                    </a:cubicBezTo>
                    <a:cubicBezTo>
                      <a:pt x="794" y="625"/>
                      <a:pt x="795" y="638"/>
                      <a:pt x="788" y="646"/>
                    </a:cubicBezTo>
                    <a:cubicBezTo>
                      <a:pt x="784" y="651"/>
                      <a:pt x="778" y="654"/>
                      <a:pt x="772" y="65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14"/>
              <p:cNvSpPr/>
              <p:nvPr/>
            </p:nvSpPr>
            <p:spPr bwMode="auto">
              <a:xfrm>
                <a:off x="2600325" y="2459038"/>
                <a:ext cx="280987" cy="119063"/>
              </a:xfrm>
              <a:custGeom>
                <a:avLst/>
                <a:gdLst>
                  <a:gd name="T0" fmla="*/ 0 w 177"/>
                  <a:gd name="T1" fmla="*/ 12 h 75"/>
                  <a:gd name="T2" fmla="*/ 177 w 177"/>
                  <a:gd name="T3" fmla="*/ 75 h 75"/>
                  <a:gd name="T4" fmla="*/ 85 w 177"/>
                  <a:gd name="T5" fmla="*/ 0 h 75"/>
                  <a:gd name="T6" fmla="*/ 0 w 177"/>
                  <a:gd name="T7" fmla="*/ 1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" h="75">
                    <a:moveTo>
                      <a:pt x="0" y="12"/>
                    </a:moveTo>
                    <a:lnTo>
                      <a:pt x="177" y="75"/>
                    </a:lnTo>
                    <a:lnTo>
                      <a:pt x="8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15"/>
              <p:cNvSpPr/>
              <p:nvPr/>
            </p:nvSpPr>
            <p:spPr bwMode="auto">
              <a:xfrm>
                <a:off x="2725738" y="2324101"/>
                <a:ext cx="155575" cy="254000"/>
              </a:xfrm>
              <a:custGeom>
                <a:avLst/>
                <a:gdLst>
                  <a:gd name="T0" fmla="*/ 6 w 98"/>
                  <a:gd name="T1" fmla="*/ 85 h 160"/>
                  <a:gd name="T2" fmla="*/ 98 w 98"/>
                  <a:gd name="T3" fmla="*/ 160 h 160"/>
                  <a:gd name="T4" fmla="*/ 0 w 98"/>
                  <a:gd name="T5" fmla="*/ 0 h 160"/>
                  <a:gd name="T6" fmla="*/ 6 w 98"/>
                  <a:gd name="T7" fmla="*/ 8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160">
                    <a:moveTo>
                      <a:pt x="6" y="85"/>
                    </a:moveTo>
                    <a:lnTo>
                      <a:pt x="98" y="160"/>
                    </a:lnTo>
                    <a:lnTo>
                      <a:pt x="0" y="0"/>
                    </a:lnTo>
                    <a:lnTo>
                      <a:pt x="6" y="8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" name="原创设计师QQ598969553             _11"/>
            <p:cNvSpPr/>
            <p:nvPr/>
          </p:nvSpPr>
          <p:spPr bwMode="auto">
            <a:xfrm flipV="1">
              <a:off x="5952537" y="2940842"/>
              <a:ext cx="868858" cy="817151"/>
            </a:xfrm>
            <a:custGeom>
              <a:avLst/>
              <a:gdLst/>
              <a:ahLst/>
              <a:cxnLst/>
              <a:rect l="l" t="t" r="r" b="b"/>
              <a:pathLst>
                <a:path w="1373187" h="1291466">
                  <a:moveTo>
                    <a:pt x="1373186" y="1291466"/>
                  </a:moveTo>
                  <a:lnTo>
                    <a:pt x="1316220" y="1239784"/>
                  </a:lnTo>
                  <a:lnTo>
                    <a:pt x="1316221" y="1239784"/>
                  </a:lnTo>
                  <a:lnTo>
                    <a:pt x="1373187" y="1291466"/>
                  </a:lnTo>
                  <a:lnTo>
                    <a:pt x="1217612" y="1008792"/>
                  </a:lnTo>
                  <a:lnTo>
                    <a:pt x="1224267" y="1113714"/>
                  </a:lnTo>
                  <a:cubicBezTo>
                    <a:pt x="1123585" y="1022574"/>
                    <a:pt x="907850" y="827283"/>
                    <a:pt x="445585" y="408824"/>
                  </a:cubicBezTo>
                  <a:lnTo>
                    <a:pt x="450849" y="206706"/>
                  </a:lnTo>
                  <a:lnTo>
                    <a:pt x="219074" y="0"/>
                  </a:lnTo>
                  <a:lnTo>
                    <a:pt x="213889" y="199085"/>
                  </a:lnTo>
                  <a:lnTo>
                    <a:pt x="205595" y="191578"/>
                  </a:lnTo>
                  <a:cubicBezTo>
                    <a:pt x="192296" y="178438"/>
                    <a:pt x="173086" y="181723"/>
                    <a:pt x="162743" y="194863"/>
                  </a:cubicBezTo>
                  <a:cubicBezTo>
                    <a:pt x="152399" y="209645"/>
                    <a:pt x="153877" y="230996"/>
                    <a:pt x="167176" y="242494"/>
                  </a:cubicBezTo>
                  <a:cubicBezTo>
                    <a:pt x="167176" y="242494"/>
                    <a:pt x="167176" y="242494"/>
                    <a:pt x="169337" y="244450"/>
                  </a:cubicBezTo>
                  <a:lnTo>
                    <a:pt x="178874" y="253084"/>
                  </a:lnTo>
                  <a:lnTo>
                    <a:pt x="0" y="302108"/>
                  </a:lnTo>
                  <a:lnTo>
                    <a:pt x="231775" y="510580"/>
                  </a:lnTo>
                  <a:lnTo>
                    <a:pt x="408272" y="460742"/>
                  </a:lnTo>
                  <a:cubicBezTo>
                    <a:pt x="557041" y="595413"/>
                    <a:pt x="797608" y="813183"/>
                    <a:pt x="1186619" y="1165328"/>
                  </a:cubicBezTo>
                  <a:lnTo>
                    <a:pt x="1092199" y="1180163"/>
                  </a:lnTo>
                  <a:close/>
                </a:path>
              </a:pathLst>
            </a:custGeom>
            <a:solidFill>
              <a:schemeClr val="bg1">
                <a:lumMod val="6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组合 29"/>
            <p:cNvGrpSpPr/>
            <p:nvPr/>
          </p:nvGrpSpPr>
          <p:grpSpPr>
            <a:xfrm>
              <a:off x="2406858" y="1853168"/>
              <a:ext cx="2829532" cy="631888"/>
              <a:chOff x="2502108" y="2367518"/>
              <a:chExt cx="2829532" cy="631888"/>
            </a:xfrm>
          </p:grpSpPr>
          <p:sp>
            <p:nvSpPr>
              <p:cNvPr id="4" name="原创设计师QQ598969553             _5"/>
              <p:cNvSpPr>
                <a:spLocks noChangeArrowheads="1"/>
              </p:cNvSpPr>
              <p:nvPr/>
            </p:nvSpPr>
            <p:spPr bwMode="auto">
              <a:xfrm>
                <a:off x="2502108" y="2477718"/>
                <a:ext cx="2015306" cy="338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0" cap="none" spc="0" normalizeH="0" baseline="0" noProof="0" dirty="0">
                    <a:ln>
                      <a:noFill/>
                    </a:ln>
                    <a:solidFill>
                      <a:srgbClr val="F8F8F8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免费宿舍</a:t>
                </a:r>
                <a:endPara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rgbClr val="F8F8F8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原创设计师QQ598969553             _12"/>
              <p:cNvSpPr/>
              <p:nvPr/>
            </p:nvSpPr>
            <p:spPr>
              <a:xfrm>
                <a:off x="4699750" y="2367518"/>
                <a:ext cx="631890" cy="631888"/>
              </a:xfrm>
              <a:prstGeom prst="diamond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CN" kern="0" dirty="0">
                    <a:solidFill>
                      <a:srgbClr val="F8F8F8"/>
                    </a:solidFill>
                    <a:latin typeface="Calibri" panose="020F0502020204030204"/>
                    <a:ea typeface="宋体" panose="02010600030101010101" pitchFamily="2" charset="-122"/>
                  </a:rPr>
                  <a:t>01</a:t>
                </a:r>
                <a:endParaRPr lang="zh-CN" altLang="en-US" kern="0" dirty="0">
                  <a:solidFill>
                    <a:srgbClr val="F8F8F8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0" name="组合 33"/>
            <p:cNvGrpSpPr/>
            <p:nvPr/>
          </p:nvGrpSpPr>
          <p:grpSpPr>
            <a:xfrm>
              <a:off x="8339119" y="1853167"/>
              <a:ext cx="2866323" cy="631888"/>
              <a:chOff x="8434369" y="2367517"/>
              <a:chExt cx="2866323" cy="631888"/>
            </a:xfrm>
          </p:grpSpPr>
          <p:sp>
            <p:nvSpPr>
              <p:cNvPr id="7" name="原创设计师QQ598969553             _7"/>
              <p:cNvSpPr>
                <a:spLocks noChangeArrowheads="1"/>
              </p:cNvSpPr>
              <p:nvPr/>
            </p:nvSpPr>
            <p:spPr bwMode="auto">
              <a:xfrm>
                <a:off x="9285386" y="2466696"/>
                <a:ext cx="2015306" cy="304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lvl="0">
                  <a:lnSpc>
                    <a:spcPct val="120000"/>
                  </a:lnSpc>
                  <a:spcBef>
                    <a:spcPts val="300"/>
                  </a:spcBef>
                  <a:defRPr/>
                </a:pPr>
                <a:r>
                  <a:rPr lang="zh-CN" altLang="en-US" kern="0" dirty="0">
                    <a:solidFill>
                      <a:srgbClr val="F8F8F8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绩效奖金</a:t>
                </a:r>
                <a:endPara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rgbClr val="F8F8F8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原创设计师QQ598969553             _13"/>
              <p:cNvSpPr/>
              <p:nvPr/>
            </p:nvSpPr>
            <p:spPr>
              <a:xfrm>
                <a:off x="8434369" y="2367517"/>
                <a:ext cx="631890" cy="631888"/>
              </a:xfrm>
              <a:prstGeom prst="diamond">
                <a:avLst/>
              </a:prstGeom>
              <a:solidFill>
                <a:srgbClr val="A6D6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CN" kern="0" dirty="0">
                    <a:solidFill>
                      <a:srgbClr val="F8F8F8"/>
                    </a:solidFill>
                    <a:latin typeface="Calibri" panose="020F0502020204030204"/>
                    <a:ea typeface="宋体" panose="02010600030101010101" pitchFamily="2" charset="-122"/>
                  </a:rPr>
                  <a:t>04</a:t>
                </a:r>
                <a:endParaRPr lang="zh-CN" altLang="en-US" kern="0" dirty="0">
                  <a:solidFill>
                    <a:srgbClr val="F8F8F8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2527517" y="2823323"/>
              <a:ext cx="2675822" cy="631888"/>
              <a:chOff x="2622767" y="3337673"/>
              <a:chExt cx="2675822" cy="631888"/>
            </a:xfrm>
          </p:grpSpPr>
          <p:sp>
            <p:nvSpPr>
              <p:cNvPr id="6" name="原创设计师QQ598969553             _6"/>
              <p:cNvSpPr>
                <a:spLocks noChangeArrowheads="1"/>
              </p:cNvSpPr>
              <p:nvPr/>
            </p:nvSpPr>
            <p:spPr bwMode="auto">
              <a:xfrm>
                <a:off x="2622767" y="3440602"/>
                <a:ext cx="1905164" cy="304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kern="0" dirty="0">
                    <a:solidFill>
                      <a:srgbClr val="F8F8F8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年度体检</a:t>
                </a:r>
                <a:endPara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rgbClr val="F8F8F8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原创设计师QQ598969553             _14"/>
              <p:cNvSpPr/>
              <p:nvPr/>
            </p:nvSpPr>
            <p:spPr>
              <a:xfrm>
                <a:off x="4666699" y="3337673"/>
                <a:ext cx="631890" cy="631888"/>
              </a:xfrm>
              <a:prstGeom prst="diamon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CN" kern="0" dirty="0">
                    <a:solidFill>
                      <a:srgbClr val="F8F8F8"/>
                    </a:solidFill>
                    <a:latin typeface="Calibri" panose="020F0502020204030204"/>
                    <a:ea typeface="宋体" panose="02010600030101010101" pitchFamily="2" charset="-122"/>
                  </a:rPr>
                  <a:t>02</a:t>
                </a:r>
                <a:endParaRPr lang="zh-CN" altLang="en-US" kern="0" dirty="0">
                  <a:solidFill>
                    <a:srgbClr val="F8F8F8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2" name="组合 34"/>
            <p:cNvGrpSpPr/>
            <p:nvPr/>
          </p:nvGrpSpPr>
          <p:grpSpPr>
            <a:xfrm>
              <a:off x="8328102" y="2834340"/>
              <a:ext cx="2993312" cy="631888"/>
              <a:chOff x="8423352" y="3348690"/>
              <a:chExt cx="2993312" cy="631888"/>
            </a:xfrm>
          </p:grpSpPr>
          <p:sp>
            <p:nvSpPr>
              <p:cNvPr id="8" name="原创设计师QQ598969553             _8"/>
              <p:cNvSpPr>
                <a:spLocks noChangeArrowheads="1"/>
              </p:cNvSpPr>
              <p:nvPr/>
            </p:nvSpPr>
            <p:spPr bwMode="auto">
              <a:xfrm>
                <a:off x="9286243" y="3465022"/>
                <a:ext cx="2130421" cy="332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kern="0" dirty="0">
                    <a:solidFill>
                      <a:srgbClr val="F8F8F8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股权激励</a:t>
                </a:r>
                <a:endPara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rgbClr val="F8F8F8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原创设计师QQ598969553             _15"/>
              <p:cNvSpPr/>
              <p:nvPr/>
            </p:nvSpPr>
            <p:spPr>
              <a:xfrm>
                <a:off x="8423352" y="3348690"/>
                <a:ext cx="631890" cy="631888"/>
              </a:xfrm>
              <a:prstGeom prst="diamond">
                <a:avLst/>
              </a:prstGeom>
              <a:solidFill>
                <a:srgbClr val="8E8D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CN" kern="0" dirty="0">
                    <a:solidFill>
                      <a:srgbClr val="F8F8F8"/>
                    </a:solidFill>
                    <a:latin typeface="Calibri" panose="020F0502020204030204"/>
                    <a:ea typeface="宋体" panose="02010600030101010101" pitchFamily="2" charset="-122"/>
                  </a:rPr>
                  <a:t>05</a:t>
                </a:r>
                <a:endParaRPr lang="zh-CN" altLang="en-US" kern="0" dirty="0">
                  <a:solidFill>
                    <a:srgbClr val="F8F8F8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3" name="组合 31"/>
            <p:cNvGrpSpPr/>
            <p:nvPr/>
          </p:nvGrpSpPr>
          <p:grpSpPr>
            <a:xfrm>
              <a:off x="3470544" y="3680801"/>
              <a:ext cx="1774928" cy="631888"/>
              <a:chOff x="3565794" y="4195151"/>
              <a:chExt cx="1774928" cy="631888"/>
            </a:xfrm>
          </p:grpSpPr>
          <p:sp>
            <p:nvSpPr>
              <p:cNvPr id="26" name="原创设计师QQ598969553             _15"/>
              <p:cNvSpPr/>
              <p:nvPr/>
            </p:nvSpPr>
            <p:spPr>
              <a:xfrm>
                <a:off x="4708832" y="4195151"/>
                <a:ext cx="631890" cy="631888"/>
              </a:xfrm>
              <a:prstGeom prst="diamond">
                <a:avLst/>
              </a:prstGeom>
              <a:solidFill>
                <a:srgbClr val="9997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CN" kern="0" dirty="0">
                    <a:solidFill>
                      <a:srgbClr val="F8F8F8"/>
                    </a:solidFill>
                    <a:latin typeface="Calibri" panose="020F0502020204030204"/>
                    <a:ea typeface="宋体" panose="02010600030101010101" pitchFamily="2" charset="-122"/>
                  </a:rPr>
                  <a:t>03</a:t>
                </a:r>
                <a:endParaRPr lang="zh-CN" altLang="en-US" kern="0" dirty="0">
                  <a:solidFill>
                    <a:srgbClr val="F8F8F8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原创设计师QQ598969553             _8"/>
              <p:cNvSpPr>
                <a:spLocks noChangeArrowheads="1"/>
              </p:cNvSpPr>
              <p:nvPr/>
            </p:nvSpPr>
            <p:spPr bwMode="auto">
              <a:xfrm>
                <a:off x="3565794" y="4398151"/>
                <a:ext cx="1138408" cy="304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0" cap="none" spc="0" normalizeH="0" baseline="0" noProof="0" dirty="0">
                    <a:ln>
                      <a:noFill/>
                    </a:ln>
                    <a:solidFill>
                      <a:srgbClr val="F8F8F8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系统培训</a:t>
                </a:r>
                <a:endPara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rgbClr val="F8F8F8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" name="组合 32"/>
            <p:cNvGrpSpPr/>
            <p:nvPr/>
          </p:nvGrpSpPr>
          <p:grpSpPr>
            <a:xfrm>
              <a:off x="8339119" y="3770774"/>
              <a:ext cx="2924024" cy="631888"/>
              <a:chOff x="8434369" y="4285124"/>
              <a:chExt cx="2924024" cy="631888"/>
            </a:xfrm>
          </p:grpSpPr>
          <p:sp>
            <p:nvSpPr>
              <p:cNvPr id="28" name="原创设计师QQ598969553             _15"/>
              <p:cNvSpPr/>
              <p:nvPr/>
            </p:nvSpPr>
            <p:spPr>
              <a:xfrm>
                <a:off x="8434369" y="4285124"/>
                <a:ext cx="631890" cy="631888"/>
              </a:xfrm>
              <a:prstGeom prst="diamond">
                <a:avLst/>
              </a:prstGeom>
              <a:solidFill>
                <a:srgbClr val="99CC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CN" kern="0" dirty="0">
                    <a:solidFill>
                      <a:srgbClr val="F8F8F8"/>
                    </a:solidFill>
                    <a:latin typeface="Calibri" panose="020F0502020204030204"/>
                    <a:ea typeface="宋体" panose="02010600030101010101" pitchFamily="2" charset="-122"/>
                  </a:rPr>
                  <a:t>06</a:t>
                </a:r>
                <a:endParaRPr lang="zh-CN" altLang="en-US" kern="0" dirty="0">
                  <a:solidFill>
                    <a:srgbClr val="F8F8F8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原创设计师QQ598969553             _8"/>
              <p:cNvSpPr>
                <a:spLocks noChangeArrowheads="1"/>
              </p:cNvSpPr>
              <p:nvPr/>
            </p:nvSpPr>
            <p:spPr bwMode="auto">
              <a:xfrm>
                <a:off x="9296403" y="4499137"/>
                <a:ext cx="2061990" cy="304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0" cap="none" spc="0" normalizeH="0" baseline="0" noProof="0" dirty="0">
                    <a:ln>
                      <a:noFill/>
                    </a:ln>
                    <a:solidFill>
                      <a:srgbClr val="F8F8F8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带薪年假、生日假</a:t>
                </a:r>
                <a:endPara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rgbClr val="F8F8F8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40" name="直接连接符 39"/>
          <p:cNvCxnSpPr/>
          <p:nvPr/>
        </p:nvCxnSpPr>
        <p:spPr>
          <a:xfrm>
            <a:off x="0" y="1160145"/>
            <a:ext cx="205549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1746250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Benefits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福利待遇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92400" y="418012"/>
            <a:ext cx="734146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+mj-ea"/>
                <a:ea typeface="+mj-ea"/>
              </a:rPr>
              <a:t>薪资结构</a:t>
            </a:r>
            <a:r>
              <a:rPr lang="zh-CN" altLang="en-US" sz="2400" dirty="0">
                <a:latin typeface="+mj-ea"/>
                <a:ea typeface="+mj-ea"/>
              </a:rPr>
              <a:t>：底薪</a:t>
            </a:r>
            <a:r>
              <a:rPr lang="en-US" altLang="zh-CN" sz="2400" dirty="0">
                <a:latin typeface="+mj-ea"/>
                <a:ea typeface="+mj-ea"/>
              </a:rPr>
              <a:t>2070+</a:t>
            </a:r>
            <a:r>
              <a:rPr lang="zh-CN" altLang="en-US" sz="2400" dirty="0">
                <a:latin typeface="+mj-ea"/>
                <a:ea typeface="+mj-ea"/>
              </a:rPr>
              <a:t>加班费</a:t>
            </a:r>
            <a:r>
              <a:rPr lang="en-US" altLang="zh-CN" sz="2400" dirty="0">
                <a:latin typeface="+mj-ea"/>
                <a:ea typeface="+mj-ea"/>
              </a:rPr>
              <a:t>+</a:t>
            </a:r>
            <a:r>
              <a:rPr lang="zh-CN" altLang="en-US" sz="2400" dirty="0">
                <a:latin typeface="+mj-ea"/>
                <a:ea typeface="+mj-ea"/>
              </a:rPr>
              <a:t>夜班补贴</a:t>
            </a:r>
            <a:r>
              <a:rPr lang="en-US" altLang="zh-CN" sz="2400" dirty="0">
                <a:latin typeface="+mj-ea"/>
                <a:ea typeface="+mj-ea"/>
              </a:rPr>
              <a:t>20</a:t>
            </a:r>
            <a:r>
              <a:rPr lang="zh-CN" altLang="en-US" sz="2400" dirty="0">
                <a:latin typeface="+mj-ea"/>
                <a:ea typeface="+mj-ea"/>
              </a:rPr>
              <a:t>元每晚</a:t>
            </a:r>
            <a:r>
              <a:rPr lang="en-US" altLang="zh-CN" sz="2400" dirty="0">
                <a:latin typeface="+mj-ea"/>
                <a:ea typeface="+mj-ea"/>
              </a:rPr>
              <a:t>+</a:t>
            </a:r>
            <a:r>
              <a:rPr lang="zh-CN" altLang="en-US" sz="2400" dirty="0">
                <a:latin typeface="+mj-ea"/>
                <a:ea typeface="+mj-ea"/>
              </a:rPr>
              <a:t>伙食补贴</a:t>
            </a:r>
            <a:r>
              <a:rPr lang="en-US" altLang="zh-CN" sz="2400" dirty="0">
                <a:latin typeface="+mj-ea"/>
                <a:ea typeface="+mj-ea"/>
              </a:rPr>
              <a:t>18</a:t>
            </a:r>
            <a:r>
              <a:rPr lang="zh-CN" altLang="en-US" sz="2400" dirty="0">
                <a:latin typeface="+mj-ea"/>
                <a:ea typeface="+mj-ea"/>
              </a:rPr>
              <a:t>元每天</a:t>
            </a:r>
            <a:r>
              <a:rPr lang="en-US" altLang="zh-CN" sz="2400" dirty="0">
                <a:latin typeface="+mj-ea"/>
                <a:ea typeface="+mj-ea"/>
              </a:rPr>
              <a:t>+</a:t>
            </a:r>
            <a:r>
              <a:rPr lang="zh-CN" altLang="en-US" sz="2400" dirty="0">
                <a:latin typeface="+mj-ea"/>
                <a:ea typeface="+mj-ea"/>
              </a:rPr>
              <a:t>绩效奖</a:t>
            </a:r>
            <a:r>
              <a:rPr lang="en-US" altLang="zh-CN" sz="2400" dirty="0">
                <a:latin typeface="+mj-ea"/>
                <a:ea typeface="+mj-ea"/>
              </a:rPr>
              <a:t>+</a:t>
            </a:r>
            <a:r>
              <a:rPr lang="zh-CN" altLang="en-US" sz="2400" dirty="0">
                <a:latin typeface="+mj-ea"/>
                <a:ea typeface="+mj-ea"/>
              </a:rPr>
              <a:t>满勤</a:t>
            </a:r>
            <a:r>
              <a:rPr lang="en-US" altLang="zh-CN" sz="2400" dirty="0">
                <a:latin typeface="+mj-ea"/>
                <a:ea typeface="+mj-ea"/>
              </a:rPr>
              <a:t>100</a:t>
            </a:r>
            <a:r>
              <a:rPr lang="zh-CN" altLang="en-US" sz="2400" dirty="0">
                <a:latin typeface="+mj-ea"/>
                <a:ea typeface="+mj-ea"/>
              </a:rPr>
              <a:t>元每月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57359" y="1894677"/>
            <a:ext cx="690540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综合薪资：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</a:rPr>
              <a:t>5500-6500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12674" y="0"/>
            <a:ext cx="577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299973" y="191978"/>
            <a:ext cx="1647190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About Us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对角圆角矩形 4"/>
          <p:cNvSpPr/>
          <p:nvPr/>
        </p:nvSpPr>
        <p:spPr>
          <a:xfrm>
            <a:off x="201761" y="1657845"/>
            <a:ext cx="6032662" cy="4400056"/>
          </a:xfrm>
          <a:prstGeom prst="round2DiagRect">
            <a:avLst/>
          </a:prstGeom>
          <a:solidFill>
            <a:srgbClr val="A6A6A6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42901" y="1855518"/>
            <a:ext cx="5918200" cy="4014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2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浙江瑞丰光电有限公司位于浙江省义乌信息光电高新区。占地面积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亩，总计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132000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平方，首期用地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 ，总投资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亿元，一期于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 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月签定项目投资协议 ，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月正式投产。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22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浙江瑞丰光电有限公司经营内容为光电技术研发，照明灯具、发光二极管生产与销售；主要产品有照明产品系列、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 LED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产品系列、全彩产品系列、汽车电子产品系列、红外产品系列及紫外产品系列等。先后获评国家高新技术企业认证、金华市高成长十佳标杆企业、义乌市工业企业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强、义乌市工业亩产效益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类企业、义乌市人力资源服务协会理事单位等荣誉称号。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22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我们以科研创新为发展动力，并以此打造企业的核心竞争力，致力于让每一位客户都能够得到更安全、更环保的产品。公司拥有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多人的研发团队，其中拥有本科以上学历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，硕博以上学历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（含国家级专家），目前共申请专利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项，累计授权专利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项，其中发明专利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项。已获得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CNAS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认证，列入国家实验室名单。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5" descr="F:\招聘各类表格资料\校园招聘\放的照片\62.png"/>
          <p:cNvPicPr preferRelativeResize="0">
            <a:picLocks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95630" y="1977390"/>
            <a:ext cx="1973580" cy="2903220"/>
          </a:xfrm>
          <a:prstGeom prst="rect">
            <a:avLst/>
          </a:prstGeom>
          <a:noFill/>
        </p:spPr>
      </p:pic>
      <p:sp>
        <p:nvSpPr>
          <p:cNvPr id="45" name="TextBox 3"/>
          <p:cNvSpPr txBox="1"/>
          <p:nvPr/>
        </p:nvSpPr>
        <p:spPr>
          <a:xfrm>
            <a:off x="969963" y="5039995"/>
            <a:ext cx="1224915" cy="261620"/>
          </a:xfrm>
          <a:prstGeom prst="rect">
            <a:avLst/>
          </a:prstGeom>
          <a:noFill/>
          <a:ln w="9525">
            <a:noFill/>
          </a:ln>
        </p:spPr>
        <p:txBody>
          <a:bodyPr wrap="square" lIns="77925" tIns="38963" rIns="77925" bIns="38963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  <a:ea typeface="思源黑体 CN Light" panose="020B0300000000000000" charset="-122"/>
              </a:rPr>
              <a:t>《</a:t>
            </a: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  <a:ea typeface="思源黑体 CN Light" panose="020B0300000000000000" charset="-122"/>
              </a:rPr>
              <a:t>瑞丰人</a:t>
            </a: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  <a:ea typeface="思源黑体 CN Light" panose="020B0300000000000000" charset="-122"/>
              </a:rPr>
              <a:t>》</a:t>
            </a: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  <a:ea typeface="思源黑体 CN Light" panose="020B0300000000000000" charset="-122"/>
              </a:rPr>
              <a:t>内刊</a:t>
            </a:r>
            <a:endParaRPr lang="zh-CN" altLang="en-US" sz="1200" dirty="0">
              <a:solidFill>
                <a:schemeClr val="tx1">
                  <a:lumMod val="50000"/>
                </a:schemeClr>
              </a:solidFill>
              <a:ea typeface="思源黑体 CN Light" panose="020B0300000000000000" charset="-122"/>
            </a:endParaRPr>
          </a:p>
        </p:txBody>
      </p:sp>
      <p:pic>
        <p:nvPicPr>
          <p:cNvPr id="80" name="图片 79" descr="篮球社1(3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010" y="1328790"/>
            <a:ext cx="138938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" name="图片 80" descr="乒乓球1(3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725" y="1328790"/>
            <a:ext cx="131953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" name="图片 81" descr="游泳社团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270" y="3922158"/>
            <a:ext cx="131987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3" name="图片 82" descr="羽毛球1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946" y="3922158"/>
            <a:ext cx="1306195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" name="图片 83" descr="61bf7bf71be36d9a7aa65fa57f8dff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3941" y="3922158"/>
            <a:ext cx="131572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 descr="跑步社团海报.gif"/>
          <p:cNvPicPr>
            <a:picLocks noChangeAspect="1"/>
          </p:cNvPicPr>
          <p:nvPr/>
        </p:nvPicPr>
        <p:blipFill>
          <a:blip r:embed="rId7"/>
          <a:srcRect l="1155" t="430" r="1057" b="1564"/>
          <a:stretch>
            <a:fillRect/>
          </a:stretch>
        </p:blipFill>
        <p:spPr>
          <a:xfrm>
            <a:off x="5997741" y="1328790"/>
            <a:ext cx="1316934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9"/>
          <p:cNvSpPr txBox="1"/>
          <p:nvPr/>
        </p:nvSpPr>
        <p:spPr>
          <a:xfrm>
            <a:off x="2687320" y="3756025"/>
            <a:ext cx="2419985" cy="1196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 每季度发行一次</a:t>
            </a:r>
            <a:endParaRPr lang="en-US" altLang="zh-CN" sz="1200" dirty="0">
              <a:solidFill>
                <a:schemeClr val="tx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 面向公司所有员工征稿</a:t>
            </a:r>
            <a:endParaRPr lang="en-US" altLang="zh-CN" sz="1200" dirty="0">
              <a:solidFill>
                <a:schemeClr val="tx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 稿件一经征用，发放丰厚稿费</a:t>
            </a:r>
            <a:endParaRPr lang="en-US" altLang="zh-CN" sz="1200" dirty="0">
              <a:solidFill>
                <a:schemeClr val="tx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 专栏设：主题栏、优秀榜样、员工活动，文艺天地、专栏等</a:t>
            </a:r>
            <a:endParaRPr lang="en-US" altLang="zh-CN" sz="1200" dirty="0">
              <a:solidFill>
                <a:schemeClr val="tx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0" y="1160145"/>
            <a:ext cx="31648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2893060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Show Yourself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才艺展示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59968" y="3393440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酷跑达人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37660" y="3393440"/>
            <a:ext cx="6400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篮球社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64250" y="3393440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乒乓球社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36168" y="5993765"/>
            <a:ext cx="6400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游泳社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58804" y="5993765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羽毛球社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64885" y="5993765"/>
            <a:ext cx="6400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桌球社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/>
          <p:cNvCxnSpPr/>
          <p:nvPr/>
        </p:nvCxnSpPr>
        <p:spPr>
          <a:xfrm>
            <a:off x="0" y="1160145"/>
            <a:ext cx="31648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2907665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Staff Presence 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员工风采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 descr="d:\RF01134\Documents\WXWork\1688851198668644\Cache\Image\2021-09\IMG_7207(1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662989"/>
            <a:ext cx="3670300" cy="2446866"/>
          </a:xfrm>
          <a:prstGeom prst="rect">
            <a:avLst/>
          </a:prstGeom>
          <a:noFill/>
        </p:spPr>
      </p:pic>
      <p:pic>
        <p:nvPicPr>
          <p:cNvPr id="22530" name="Picture 2" descr="C:\Users\RF\AppData\Local\Temp\Rar$DIa0.883\DSC_8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2873"/>
            <a:ext cx="3594100" cy="2525433"/>
          </a:xfrm>
          <a:prstGeom prst="rect">
            <a:avLst/>
          </a:prstGeom>
          <a:noFill/>
        </p:spPr>
      </p:pic>
      <p:pic>
        <p:nvPicPr>
          <p:cNvPr id="23554" name="Picture 2" descr="C:\Users\RF\Desktop\招聘文件\浙江瑞丰照片\员工活动\包粽子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0" y="916267"/>
            <a:ext cx="4041424" cy="2461933"/>
          </a:xfrm>
          <a:prstGeom prst="rect">
            <a:avLst/>
          </a:prstGeom>
          <a:noFill/>
        </p:spPr>
      </p:pic>
      <p:pic>
        <p:nvPicPr>
          <p:cNvPr id="23555" name="Picture 3" descr="C:\Users\RF\Desktop\招聘文件\浙江瑞丰照片\员工活动\趣味运动会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2999" y="916267"/>
            <a:ext cx="4154311" cy="2525433"/>
          </a:xfrm>
          <a:prstGeom prst="rect">
            <a:avLst/>
          </a:prstGeo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278" y="3648391"/>
            <a:ext cx="3756321" cy="265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 descr="C:\Users\RF\Documents\WXWork\1688852649217462\Cache\Image\2021-08\IMG20210828091710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7800" y="3581401"/>
            <a:ext cx="4154311" cy="2705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32750" y="4709710"/>
            <a:ext cx="3857004" cy="21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应用尽有的配套设施：拎包入住的宿舍、免费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WIFI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KTV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、健身房、台球厅、菜品丰富的食堂等。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5546" name="Picture 10" descr="d:\RF00331\Documents\WXWork\1688852244366186\Cache\Image\2020-08\bf454d84c5c9cc345fc3bda11fe792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491661" y="4903679"/>
            <a:ext cx="2115238" cy="1634773"/>
          </a:xfrm>
          <a:prstGeom prst="rect">
            <a:avLst/>
          </a:prstGeom>
          <a:noFill/>
        </p:spPr>
      </p:pic>
      <p:pic>
        <p:nvPicPr>
          <p:cNvPr id="65548" name="Picture 12" descr="d:\RF00331\Documents\WXWork\1688852244366186\Cache\Image\2020-08\06d3a985b94e3babd9fccb7985bd5e3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833" y="4858439"/>
            <a:ext cx="1230191" cy="1669545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387700" y="2300178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前台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2910" y="2321443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休闲区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6555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8687"/>
            <a:ext cx="2815217" cy="153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52" name="Picture 16" descr="d:\RF00331\Documents\WXWork\1688852244366186\Cache\Image\2020-09\台球区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7190" y="3194304"/>
            <a:ext cx="2725154" cy="155464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002032" y="4380648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台球厅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4434" y="2312817"/>
            <a:ext cx="5562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KTV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72637" y="2289066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健身房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0" y="1160145"/>
            <a:ext cx="5041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474944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Enterprise environment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生活环境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04262"/>
            <a:ext cx="2287946" cy="18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4728" y="1004263"/>
            <a:ext cx="2302932" cy="18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5516" y="1004262"/>
            <a:ext cx="2243328" cy="188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33087" y="1004262"/>
            <a:ext cx="2544613" cy="186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69507" y="3155546"/>
            <a:ext cx="2508193" cy="165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5523" y="3162649"/>
            <a:ext cx="1924995" cy="165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14595" y="3162746"/>
            <a:ext cx="1943548" cy="165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40881" y="954865"/>
            <a:ext cx="2433509" cy="188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874084"/>
            <a:ext cx="2434728" cy="162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32750" y="4709710"/>
            <a:ext cx="3857004" cy="21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应用尽有的配套设施：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拎包入住的宿舍、免费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WIFI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KTV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、健身房、台球厅、菜品丰富的食堂等。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57517" y="2709494"/>
            <a:ext cx="54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前台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02727" y="2730759"/>
            <a:ext cx="73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休闲区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1849" y="4789964"/>
            <a:ext cx="73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台球厅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04251" y="2722133"/>
            <a:ext cx="47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KTV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42454" y="2698382"/>
            <a:ext cx="73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健身房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2251" y="1303836"/>
            <a:ext cx="5041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383476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Work environment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工作环境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MH_Other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65402" y="6099127"/>
            <a:ext cx="1357530" cy="459752"/>
          </a:xfrm>
          <a:prstGeom prst="rect">
            <a:avLst/>
          </a:prstGeom>
          <a:solidFill>
            <a:srgbClr val="9997BF">
              <a:alpha val="20000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MH_Text_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3028" y="4732637"/>
            <a:ext cx="557318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zh-CN" altLang="en-US" sz="1600" dirty="0">
                <a:latin typeface="+mn-lt"/>
                <a:ea typeface="+mn-ea"/>
              </a:rPr>
              <a:t>干净整洁健康的生产环境，保证日常工作有序开展</a:t>
            </a:r>
            <a:endParaRPr lang="en-US" altLang="zh-CN" sz="1600" dirty="0">
              <a:latin typeface="+mn-lt"/>
              <a:ea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04754" y="5920527"/>
            <a:ext cx="54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食堂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517" y="2709494"/>
            <a:ext cx="54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前台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02728" y="2730759"/>
            <a:ext cx="74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休闲区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52010" y="4253516"/>
            <a:ext cx="74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台球厅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04252" y="2722133"/>
            <a:ext cx="47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KTV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42455" y="2698382"/>
            <a:ext cx="74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健身房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7588" y="4116692"/>
            <a:ext cx="4371600" cy="211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12" y="4104954"/>
            <a:ext cx="3513868" cy="211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8769" y="4117365"/>
            <a:ext cx="3159239" cy="211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084" y="1004263"/>
            <a:ext cx="4221643" cy="290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74" y="1004262"/>
            <a:ext cx="3357427" cy="290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5124" y="1004261"/>
            <a:ext cx="3242883" cy="290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0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984" y="3547115"/>
            <a:ext cx="3857004" cy="21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39951" y="2443869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前台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5161" y="2465134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休闲区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4283" y="452433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台球厅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86685" y="2456508"/>
            <a:ext cx="5562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KTV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24888" y="2432757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健身房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2251" y="1303836"/>
            <a:ext cx="5041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295465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Exhibition hall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展览厅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3028" y="4732637"/>
            <a:ext cx="557318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en-US" altLang="zh-CN" sz="1600" dirty="0">
              <a:latin typeface="+mn-lt"/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9951" y="244386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前台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85161" y="246513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休闲区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6685" y="245650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KTV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24888" y="243275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健身房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8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87470" y="5818180"/>
            <a:ext cx="1323840" cy="479996"/>
          </a:xfrm>
          <a:prstGeom prst="rect">
            <a:avLst/>
          </a:prstGeom>
          <a:solidFill>
            <a:srgbClr val="9997BF">
              <a:alpha val="20000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MH_Text_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4913" y="4853277"/>
            <a:ext cx="4592455" cy="166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en-US" altLang="zh-CN" sz="1600" dirty="0">
              <a:latin typeface="+mn-lt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19010" y="561703"/>
            <a:ext cx="1046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26823" y="5631851"/>
            <a:ext cx="53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食堂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779586" y="2420818"/>
            <a:ext cx="53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前台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724796" y="2442083"/>
            <a:ext cx="72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休闲区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74078" y="3964840"/>
            <a:ext cx="72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台球厅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26319" y="2433457"/>
            <a:ext cx="46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KTV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664523" y="2409706"/>
            <a:ext cx="72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健身房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7" name="Picture 2" descr="D:\WXWork\1688852649217462\Cache\Image\2022-03\IMG_20220112_184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086" y="1387516"/>
            <a:ext cx="4647599" cy="2544960"/>
          </a:xfrm>
          <a:prstGeom prst="rect">
            <a:avLst/>
          </a:prstGeom>
          <a:noFill/>
        </p:spPr>
      </p:pic>
      <p:pic>
        <p:nvPicPr>
          <p:cNvPr id="78" name="Picture 4" descr="D:\WXWork\1688852649217462\Cache\Image\2022-03\IMG_20220112_184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6004062" y="368833"/>
            <a:ext cx="5348852" cy="2485200"/>
          </a:xfrm>
          <a:prstGeom prst="rect">
            <a:avLst/>
          </a:prstGeom>
          <a:noFill/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1655" y="4053369"/>
            <a:ext cx="4012628" cy="252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09014" y="3564484"/>
            <a:ext cx="4012628" cy="257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/>
          <p:cNvSpPr>
            <a:spLocks noEditPoints="1"/>
          </p:cNvSpPr>
          <p:nvPr/>
        </p:nvSpPr>
        <p:spPr bwMode="auto">
          <a:xfrm>
            <a:off x="3173516" y="5044346"/>
            <a:ext cx="1022919" cy="969180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7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A6D6BC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41"/>
          <p:cNvSpPr>
            <a:spLocks noEditPoints="1"/>
          </p:cNvSpPr>
          <p:nvPr/>
        </p:nvSpPr>
        <p:spPr bwMode="auto">
          <a:xfrm>
            <a:off x="5190449" y="2529692"/>
            <a:ext cx="1046509" cy="893617"/>
          </a:xfrm>
          <a:custGeom>
            <a:avLst/>
            <a:gdLst>
              <a:gd name="T0" fmla="*/ 419 w 628"/>
              <a:gd name="T1" fmla="*/ 232 h 600"/>
              <a:gd name="T2" fmla="*/ 411 w 628"/>
              <a:gd name="T3" fmla="*/ 249 h 600"/>
              <a:gd name="T4" fmla="*/ 408 w 628"/>
              <a:gd name="T5" fmla="*/ 261 h 600"/>
              <a:gd name="T6" fmla="*/ 409 w 628"/>
              <a:gd name="T7" fmla="*/ 283 h 600"/>
              <a:gd name="T8" fmla="*/ 417 w 628"/>
              <a:gd name="T9" fmla="*/ 305 h 600"/>
              <a:gd name="T10" fmla="*/ 424 w 628"/>
              <a:gd name="T11" fmla="*/ 315 h 600"/>
              <a:gd name="T12" fmla="*/ 441 w 628"/>
              <a:gd name="T13" fmla="*/ 330 h 600"/>
              <a:gd name="T14" fmla="*/ 453 w 628"/>
              <a:gd name="T15" fmla="*/ 335 h 600"/>
              <a:gd name="T16" fmla="*/ 478 w 628"/>
              <a:gd name="T17" fmla="*/ 200 h 600"/>
              <a:gd name="T18" fmla="*/ 449 w 628"/>
              <a:gd name="T19" fmla="*/ 207 h 600"/>
              <a:gd name="T20" fmla="*/ 433 w 628"/>
              <a:gd name="T21" fmla="*/ 216 h 600"/>
              <a:gd name="T22" fmla="*/ 425 w 628"/>
              <a:gd name="T23" fmla="*/ 224 h 600"/>
              <a:gd name="T24" fmla="*/ 384 w 628"/>
              <a:gd name="T25" fmla="*/ 70 h 600"/>
              <a:gd name="T26" fmla="*/ 314 w 628"/>
              <a:gd name="T27" fmla="*/ 140 h 600"/>
              <a:gd name="T28" fmla="*/ 379 w 628"/>
              <a:gd name="T29" fmla="*/ 283 h 600"/>
              <a:gd name="T30" fmla="*/ 379 w 628"/>
              <a:gd name="T31" fmla="*/ 254 h 600"/>
              <a:gd name="T32" fmla="*/ 359 w 628"/>
              <a:gd name="T33" fmla="*/ 154 h 600"/>
              <a:gd name="T34" fmla="*/ 249 w 628"/>
              <a:gd name="T35" fmla="*/ 270 h 600"/>
              <a:gd name="T36" fmla="*/ 314 w 628"/>
              <a:gd name="T37" fmla="*/ 396 h 600"/>
              <a:gd name="T38" fmla="*/ 282 w 628"/>
              <a:gd name="T39" fmla="*/ 400 h 600"/>
              <a:gd name="T40" fmla="*/ 267 w 628"/>
              <a:gd name="T41" fmla="*/ 382 h 600"/>
              <a:gd name="T42" fmla="*/ 257 w 628"/>
              <a:gd name="T43" fmla="*/ 374 h 600"/>
              <a:gd name="T44" fmla="*/ 214 w 628"/>
              <a:gd name="T45" fmla="*/ 356 h 600"/>
              <a:gd name="T46" fmla="*/ 195 w 628"/>
              <a:gd name="T47" fmla="*/ 354 h 600"/>
              <a:gd name="T48" fmla="*/ 0 w 628"/>
              <a:gd name="T49" fmla="*/ 600 h 600"/>
              <a:gd name="T50" fmla="*/ 83 w 628"/>
              <a:gd name="T51" fmla="*/ 454 h 600"/>
              <a:gd name="T52" fmla="*/ 216 w 628"/>
              <a:gd name="T53" fmla="*/ 454 h 600"/>
              <a:gd name="T54" fmla="*/ 301 w 628"/>
              <a:gd name="T55" fmla="*/ 600 h 600"/>
              <a:gd name="T56" fmla="*/ 282 w 628"/>
              <a:gd name="T57" fmla="*/ 400 h 600"/>
              <a:gd name="T58" fmla="*/ 433 w 628"/>
              <a:gd name="T59" fmla="*/ 354 h 600"/>
              <a:gd name="T60" fmla="*/ 413 w 628"/>
              <a:gd name="T61" fmla="*/ 356 h 600"/>
              <a:gd name="T62" fmla="*/ 361 w 628"/>
              <a:gd name="T63" fmla="*/ 382 h 600"/>
              <a:gd name="T64" fmla="*/ 353 w 628"/>
              <a:gd name="T65" fmla="*/ 391 h 600"/>
              <a:gd name="T66" fmla="*/ 389 w 628"/>
              <a:gd name="T67" fmla="*/ 600 h 600"/>
              <a:gd name="T68" fmla="*/ 410 w 628"/>
              <a:gd name="T69" fmla="*/ 600 h 600"/>
              <a:gd name="T70" fmla="*/ 564 w 628"/>
              <a:gd name="T71" fmla="*/ 454 h 600"/>
              <a:gd name="T72" fmla="*/ 628 w 628"/>
              <a:gd name="T73" fmla="*/ 460 h 600"/>
              <a:gd name="T74" fmla="*/ 150 w 628"/>
              <a:gd name="T75" fmla="*/ 340 h 600"/>
              <a:gd name="T76" fmla="*/ 186 w 628"/>
              <a:gd name="T77" fmla="*/ 330 h 600"/>
              <a:gd name="T78" fmla="*/ 196 w 628"/>
              <a:gd name="T79" fmla="*/ 323 h 600"/>
              <a:gd name="T80" fmla="*/ 216 w 628"/>
              <a:gd name="T81" fmla="*/ 295 h 600"/>
              <a:gd name="T82" fmla="*/ 219 w 628"/>
              <a:gd name="T83" fmla="*/ 282 h 600"/>
              <a:gd name="T84" fmla="*/ 219 w 628"/>
              <a:gd name="T85" fmla="*/ 258 h 600"/>
              <a:gd name="T86" fmla="*/ 214 w 628"/>
              <a:gd name="T87" fmla="*/ 241 h 600"/>
              <a:gd name="T88" fmla="*/ 208 w 628"/>
              <a:gd name="T89" fmla="*/ 231 h 600"/>
              <a:gd name="T90" fmla="*/ 195 w 628"/>
              <a:gd name="T91" fmla="*/ 217 h 600"/>
              <a:gd name="T92" fmla="*/ 186 w 628"/>
              <a:gd name="T93" fmla="*/ 210 h 600"/>
              <a:gd name="T94" fmla="*/ 150 w 628"/>
              <a:gd name="T95" fmla="*/ 2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7"/>
                  <a:pt x="421" y="229"/>
                  <a:pt x="419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7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7"/>
                  <a:pt x="411" y="249"/>
                </a:cubicBezTo>
                <a:cubicBezTo>
                  <a:pt x="411" y="250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5"/>
                  <a:pt x="412" y="295"/>
                </a:cubicBezTo>
                <a:cubicBezTo>
                  <a:pt x="414" y="298"/>
                  <a:pt x="415" y="301"/>
                  <a:pt x="417" y="305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2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7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1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49" y="232"/>
                  <a:pt x="249" y="270"/>
                </a:cubicBezTo>
                <a:cubicBezTo>
                  <a:pt x="249" y="278"/>
                  <a:pt x="249" y="286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1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8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3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1"/>
                  <a:pt x="353" y="391"/>
                  <a:pt x="353" y="391"/>
                </a:cubicBezTo>
                <a:cubicBezTo>
                  <a:pt x="337" y="410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0" y="340"/>
                </a:moveTo>
                <a:lnTo>
                  <a:pt x="150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3" y="302"/>
                  <a:pt x="214" y="298"/>
                  <a:pt x="216" y="295"/>
                </a:cubicBezTo>
                <a:cubicBezTo>
                  <a:pt x="216" y="295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3"/>
                  <a:pt x="219" y="282"/>
                  <a:pt x="219" y="282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3"/>
                  <a:pt x="217" y="250"/>
                </a:cubicBezTo>
                <a:cubicBezTo>
                  <a:pt x="217" y="250"/>
                  <a:pt x="217" y="250"/>
                  <a:pt x="217" y="249"/>
                </a:cubicBezTo>
                <a:cubicBezTo>
                  <a:pt x="216" y="247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7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7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1"/>
                  <a:pt x="186" y="210"/>
                </a:cubicBezTo>
                <a:cubicBezTo>
                  <a:pt x="184" y="209"/>
                  <a:pt x="181" y="208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0" y="200"/>
                </a:cubicBezTo>
                <a:cubicBezTo>
                  <a:pt x="112" y="200"/>
                  <a:pt x="81" y="232"/>
                  <a:pt x="81" y="270"/>
                </a:cubicBezTo>
                <a:cubicBezTo>
                  <a:pt x="81" y="309"/>
                  <a:pt x="112" y="340"/>
                  <a:pt x="150" y="340"/>
                </a:cubicBezTo>
                <a:close/>
              </a:path>
            </a:pathLst>
          </a:custGeom>
          <a:solidFill>
            <a:srgbClr val="6D619D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2612" y="3534637"/>
            <a:ext cx="139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思源黑体 CN Light" panose="020B0300000000000000" charset="-122"/>
              </a:rPr>
              <a:t>   宣讲</a:t>
            </a:r>
            <a:endParaRPr lang="en-US" altLang="zh-CN" dirty="0">
              <a:ea typeface="思源黑体 CN Light" panose="020B0300000000000000" charset="-122"/>
            </a:endParaRPr>
          </a:p>
          <a:p>
            <a:pPr algn="ctr"/>
            <a:r>
              <a:rPr lang="zh-CN" altLang="en-US" dirty="0">
                <a:ea typeface="思源黑体 CN Light" panose="020B0300000000000000" charset="-122"/>
              </a:rPr>
              <a:t>（接收简历）</a:t>
            </a:r>
            <a:endParaRPr lang="zh-CN" altLang="en-US" dirty="0">
              <a:ea typeface="思源黑体 CN Light" panose="020B0300000000000000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5753" y="4595309"/>
            <a:ext cx="66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a typeface="思源黑体 CN Light" panose="020B0300000000000000" charset="-122"/>
              </a:rPr>
              <a:t>网申</a:t>
            </a:r>
            <a:endParaRPr lang="zh-CN" altLang="en-US" dirty="0">
              <a:ea typeface="思源黑体 CN Light" panose="020B0300000000000000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6689" y="4261820"/>
            <a:ext cx="149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思源黑体 CN Light" panose="020B0300000000000000" charset="-122"/>
              </a:rPr>
              <a:t>初试</a:t>
            </a:r>
            <a:endParaRPr lang="en-US" altLang="zh-CN" dirty="0">
              <a:ea typeface="思源黑体 CN Light" panose="020B0300000000000000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7907" y="917818"/>
            <a:ext cx="1342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思源黑体 CN Light" panose="020B0300000000000000" charset="-122"/>
              </a:rPr>
              <a:t>复试</a:t>
            </a:r>
            <a:endParaRPr lang="en-US" altLang="zh-CN" dirty="0">
              <a:ea typeface="思源黑体 CN Light" panose="020B0300000000000000" charset="-122"/>
            </a:endParaRPr>
          </a:p>
          <a:p>
            <a:pPr algn="ctr"/>
            <a:r>
              <a:rPr lang="zh-CN" altLang="en-US" dirty="0">
                <a:ea typeface="思源黑体 CN Light" panose="020B0300000000000000" charset="-122"/>
              </a:rPr>
              <a:t>（面试）</a:t>
            </a:r>
            <a:endParaRPr lang="zh-CN" altLang="en-US" dirty="0">
              <a:ea typeface="思源黑体 CN Light" panose="020B0300000000000000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98144" y="724307"/>
            <a:ext cx="111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a typeface="思源黑体 CN Light" panose="020B0300000000000000" charset="-122"/>
              </a:rPr>
              <a:t>发放</a:t>
            </a:r>
            <a:r>
              <a:rPr lang="en-US" altLang="zh-CN" dirty="0">
                <a:ea typeface="思源黑体 CN Light" panose="020B0300000000000000" charset="-122"/>
              </a:rPr>
              <a:t>offer</a:t>
            </a:r>
            <a:endParaRPr lang="zh-CN" altLang="en-US" dirty="0">
              <a:ea typeface="思源黑体 CN Light" panose="020B0300000000000000" charset="-122"/>
            </a:endParaRPr>
          </a:p>
        </p:txBody>
      </p:sp>
      <p:sp>
        <p:nvSpPr>
          <p:cNvPr id="10" name="Freeform 106"/>
          <p:cNvSpPr>
            <a:spLocks noEditPoints="1"/>
          </p:cNvSpPr>
          <p:nvPr/>
        </p:nvSpPr>
        <p:spPr bwMode="auto">
          <a:xfrm>
            <a:off x="9954586" y="1806032"/>
            <a:ext cx="833712" cy="594149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4" y="0"/>
              </a:cxn>
              <a:cxn ang="0">
                <a:pos x="18" y="7"/>
              </a:cxn>
              <a:cxn ang="0">
                <a:pos x="7" y="18"/>
              </a:cxn>
              <a:cxn ang="0">
                <a:pos x="0" y="33"/>
              </a:cxn>
              <a:cxn ang="0">
                <a:pos x="0" y="214"/>
              </a:cxn>
              <a:cxn ang="0">
                <a:pos x="0" y="221"/>
              </a:cxn>
              <a:cxn ang="0">
                <a:pos x="7" y="237"/>
              </a:cxn>
              <a:cxn ang="0">
                <a:pos x="18" y="248"/>
              </a:cxn>
              <a:cxn ang="0">
                <a:pos x="34" y="256"/>
              </a:cxn>
              <a:cxn ang="0">
                <a:pos x="299" y="256"/>
              </a:cxn>
              <a:cxn ang="0">
                <a:pos x="308" y="256"/>
              </a:cxn>
              <a:cxn ang="0">
                <a:pos x="322" y="248"/>
              </a:cxn>
              <a:cxn ang="0">
                <a:pos x="335" y="237"/>
              </a:cxn>
              <a:cxn ang="0">
                <a:pos x="340" y="221"/>
              </a:cxn>
              <a:cxn ang="0">
                <a:pos x="342" y="42"/>
              </a:cxn>
              <a:cxn ang="0">
                <a:pos x="340" y="33"/>
              </a:cxn>
              <a:cxn ang="0">
                <a:pos x="335" y="18"/>
              </a:cxn>
              <a:cxn ang="0">
                <a:pos x="322" y="7"/>
              </a:cxn>
              <a:cxn ang="0">
                <a:pos x="308" y="0"/>
              </a:cxn>
              <a:cxn ang="0">
                <a:pos x="299" y="0"/>
              </a:cxn>
              <a:cxn ang="0">
                <a:pos x="319" y="36"/>
              </a:cxn>
              <a:cxn ang="0">
                <a:pos x="320" y="42"/>
              </a:cxn>
              <a:cxn ang="0">
                <a:pos x="320" y="214"/>
              </a:cxn>
              <a:cxn ang="0">
                <a:pos x="228" y="114"/>
              </a:cxn>
              <a:cxn ang="0">
                <a:pos x="299" y="20"/>
              </a:cxn>
              <a:cxn ang="0">
                <a:pos x="170" y="134"/>
              </a:cxn>
              <a:cxn ang="0">
                <a:pos x="38" y="22"/>
              </a:cxn>
              <a:cxn ang="0">
                <a:pos x="299" y="20"/>
              </a:cxn>
              <a:cxn ang="0">
                <a:pos x="21" y="218"/>
              </a:cxn>
              <a:cxn ang="0">
                <a:pos x="21" y="42"/>
              </a:cxn>
              <a:cxn ang="0">
                <a:pos x="21" y="36"/>
              </a:cxn>
              <a:cxn ang="0">
                <a:pos x="21" y="218"/>
              </a:cxn>
              <a:cxn ang="0">
                <a:pos x="41" y="234"/>
              </a:cxn>
              <a:cxn ang="0">
                <a:pos x="128" y="127"/>
              </a:cxn>
              <a:cxn ang="0">
                <a:pos x="163" y="158"/>
              </a:cxn>
              <a:cxn ang="0">
                <a:pos x="170" y="160"/>
              </a:cxn>
              <a:cxn ang="0">
                <a:pos x="174" y="160"/>
              </a:cxn>
              <a:cxn ang="0">
                <a:pos x="212" y="127"/>
              </a:cxn>
              <a:cxn ang="0">
                <a:pos x="306" y="234"/>
              </a:cxn>
              <a:cxn ang="0">
                <a:pos x="41" y="234"/>
              </a:cxn>
            </a:cxnLst>
            <a:rect l="0" t="0" r="r" b="b"/>
            <a:pathLst>
              <a:path w="342" h="256">
                <a:moveTo>
                  <a:pt x="299" y="0"/>
                </a:moveTo>
                <a:lnTo>
                  <a:pt x="41" y="0"/>
                </a:lnTo>
                <a:lnTo>
                  <a:pt x="41" y="0"/>
                </a:lnTo>
                <a:lnTo>
                  <a:pt x="34" y="0"/>
                </a:lnTo>
                <a:lnTo>
                  <a:pt x="25" y="2"/>
                </a:lnTo>
                <a:lnTo>
                  <a:pt x="18" y="7"/>
                </a:lnTo>
                <a:lnTo>
                  <a:pt x="12" y="11"/>
                </a:lnTo>
                <a:lnTo>
                  <a:pt x="7" y="18"/>
                </a:lnTo>
                <a:lnTo>
                  <a:pt x="3" y="25"/>
                </a:lnTo>
                <a:lnTo>
                  <a:pt x="0" y="33"/>
                </a:lnTo>
                <a:lnTo>
                  <a:pt x="0" y="42"/>
                </a:lnTo>
                <a:lnTo>
                  <a:pt x="0" y="214"/>
                </a:lnTo>
                <a:lnTo>
                  <a:pt x="0" y="214"/>
                </a:lnTo>
                <a:lnTo>
                  <a:pt x="0" y="221"/>
                </a:lnTo>
                <a:lnTo>
                  <a:pt x="3" y="230"/>
                </a:lnTo>
                <a:lnTo>
                  <a:pt x="7" y="237"/>
                </a:lnTo>
                <a:lnTo>
                  <a:pt x="12" y="243"/>
                </a:lnTo>
                <a:lnTo>
                  <a:pt x="18" y="248"/>
                </a:lnTo>
                <a:lnTo>
                  <a:pt x="25" y="252"/>
                </a:lnTo>
                <a:lnTo>
                  <a:pt x="34" y="256"/>
                </a:lnTo>
                <a:lnTo>
                  <a:pt x="41" y="256"/>
                </a:lnTo>
                <a:lnTo>
                  <a:pt x="299" y="256"/>
                </a:lnTo>
                <a:lnTo>
                  <a:pt x="299" y="256"/>
                </a:lnTo>
                <a:lnTo>
                  <a:pt x="308" y="256"/>
                </a:lnTo>
                <a:lnTo>
                  <a:pt x="315" y="252"/>
                </a:lnTo>
                <a:lnTo>
                  <a:pt x="322" y="248"/>
                </a:lnTo>
                <a:lnTo>
                  <a:pt x="330" y="243"/>
                </a:lnTo>
                <a:lnTo>
                  <a:pt x="335" y="237"/>
                </a:lnTo>
                <a:lnTo>
                  <a:pt x="339" y="230"/>
                </a:lnTo>
                <a:lnTo>
                  <a:pt x="340" y="221"/>
                </a:lnTo>
                <a:lnTo>
                  <a:pt x="342" y="214"/>
                </a:lnTo>
                <a:lnTo>
                  <a:pt x="342" y="42"/>
                </a:lnTo>
                <a:lnTo>
                  <a:pt x="342" y="42"/>
                </a:lnTo>
                <a:lnTo>
                  <a:pt x="340" y="33"/>
                </a:lnTo>
                <a:lnTo>
                  <a:pt x="339" y="25"/>
                </a:lnTo>
                <a:lnTo>
                  <a:pt x="335" y="18"/>
                </a:lnTo>
                <a:lnTo>
                  <a:pt x="330" y="11"/>
                </a:lnTo>
                <a:lnTo>
                  <a:pt x="322" y="7"/>
                </a:lnTo>
                <a:lnTo>
                  <a:pt x="315" y="2"/>
                </a:lnTo>
                <a:lnTo>
                  <a:pt x="308" y="0"/>
                </a:lnTo>
                <a:lnTo>
                  <a:pt x="299" y="0"/>
                </a:lnTo>
                <a:lnTo>
                  <a:pt x="299" y="0"/>
                </a:lnTo>
                <a:close/>
                <a:moveTo>
                  <a:pt x="228" y="114"/>
                </a:moveTo>
                <a:lnTo>
                  <a:pt x="319" y="36"/>
                </a:lnTo>
                <a:lnTo>
                  <a:pt x="319" y="36"/>
                </a:lnTo>
                <a:lnTo>
                  <a:pt x="320" y="42"/>
                </a:lnTo>
                <a:lnTo>
                  <a:pt x="320" y="214"/>
                </a:lnTo>
                <a:lnTo>
                  <a:pt x="320" y="214"/>
                </a:lnTo>
                <a:lnTo>
                  <a:pt x="320" y="218"/>
                </a:lnTo>
                <a:lnTo>
                  <a:pt x="228" y="114"/>
                </a:lnTo>
                <a:close/>
                <a:moveTo>
                  <a:pt x="299" y="20"/>
                </a:moveTo>
                <a:lnTo>
                  <a:pt x="299" y="20"/>
                </a:lnTo>
                <a:lnTo>
                  <a:pt x="302" y="22"/>
                </a:lnTo>
                <a:lnTo>
                  <a:pt x="170" y="134"/>
                </a:lnTo>
                <a:lnTo>
                  <a:pt x="38" y="22"/>
                </a:lnTo>
                <a:lnTo>
                  <a:pt x="38" y="22"/>
                </a:lnTo>
                <a:lnTo>
                  <a:pt x="41" y="20"/>
                </a:lnTo>
                <a:lnTo>
                  <a:pt x="299" y="20"/>
                </a:lnTo>
                <a:close/>
                <a:moveTo>
                  <a:pt x="21" y="218"/>
                </a:moveTo>
                <a:lnTo>
                  <a:pt x="21" y="218"/>
                </a:lnTo>
                <a:lnTo>
                  <a:pt x="21" y="214"/>
                </a:lnTo>
                <a:lnTo>
                  <a:pt x="21" y="42"/>
                </a:lnTo>
                <a:lnTo>
                  <a:pt x="21" y="42"/>
                </a:lnTo>
                <a:lnTo>
                  <a:pt x="21" y="36"/>
                </a:lnTo>
                <a:lnTo>
                  <a:pt x="112" y="114"/>
                </a:lnTo>
                <a:lnTo>
                  <a:pt x="21" y="218"/>
                </a:lnTo>
                <a:close/>
                <a:moveTo>
                  <a:pt x="41" y="234"/>
                </a:moveTo>
                <a:lnTo>
                  <a:pt x="41" y="234"/>
                </a:lnTo>
                <a:lnTo>
                  <a:pt x="36" y="234"/>
                </a:lnTo>
                <a:lnTo>
                  <a:pt x="128" y="127"/>
                </a:lnTo>
                <a:lnTo>
                  <a:pt x="163" y="158"/>
                </a:lnTo>
                <a:lnTo>
                  <a:pt x="163" y="158"/>
                </a:lnTo>
                <a:lnTo>
                  <a:pt x="166" y="160"/>
                </a:lnTo>
                <a:lnTo>
                  <a:pt x="170" y="160"/>
                </a:lnTo>
                <a:lnTo>
                  <a:pt x="170" y="160"/>
                </a:lnTo>
                <a:lnTo>
                  <a:pt x="174" y="160"/>
                </a:lnTo>
                <a:lnTo>
                  <a:pt x="177" y="158"/>
                </a:lnTo>
                <a:lnTo>
                  <a:pt x="212" y="127"/>
                </a:lnTo>
                <a:lnTo>
                  <a:pt x="306" y="234"/>
                </a:lnTo>
                <a:lnTo>
                  <a:pt x="306" y="234"/>
                </a:lnTo>
                <a:lnTo>
                  <a:pt x="299" y="234"/>
                </a:lnTo>
                <a:lnTo>
                  <a:pt x="41" y="234"/>
                </a:lnTo>
                <a:close/>
              </a:path>
            </a:pathLst>
          </a:custGeom>
          <a:solidFill>
            <a:srgbClr val="A6D6BC"/>
          </a:solidFill>
          <a:ln w="9525">
            <a:noFill/>
            <a:round/>
          </a:ln>
        </p:spPr>
        <p:txBody>
          <a:bodyPr lIns="121920" tIns="60960" rIns="121920" bIns="609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cs typeface="+mn-ea"/>
              <a:sym typeface="+mn-lt"/>
            </a:endParaRPr>
          </a:p>
        </p:txBody>
      </p:sp>
      <p:sp>
        <p:nvSpPr>
          <p:cNvPr id="11" name="Freeform 20"/>
          <p:cNvSpPr>
            <a:spLocks noEditPoints="1"/>
          </p:cNvSpPr>
          <p:nvPr/>
        </p:nvSpPr>
        <p:spPr bwMode="auto">
          <a:xfrm>
            <a:off x="763804" y="5220140"/>
            <a:ext cx="938972" cy="750354"/>
          </a:xfrm>
          <a:custGeom>
            <a:avLst/>
            <a:gdLst>
              <a:gd name="T0" fmla="*/ 575 w 745"/>
              <a:gd name="T1" fmla="*/ 570 h 594"/>
              <a:gd name="T2" fmla="*/ 0 w 745"/>
              <a:gd name="T3" fmla="*/ 570 h 594"/>
              <a:gd name="T4" fmla="*/ 298 w 745"/>
              <a:gd name="T5" fmla="*/ 220 h 594"/>
              <a:gd name="T6" fmla="*/ 288 w 745"/>
              <a:gd name="T7" fmla="*/ 209 h 594"/>
              <a:gd name="T8" fmla="*/ 544 w 745"/>
              <a:gd name="T9" fmla="*/ 245 h 594"/>
              <a:gd name="T10" fmla="*/ 32 w 745"/>
              <a:gd name="T11" fmla="*/ 201 h 594"/>
              <a:gd name="T12" fmla="*/ 205 w 745"/>
              <a:gd name="T13" fmla="*/ 430 h 594"/>
              <a:gd name="T14" fmla="*/ 98 w 745"/>
              <a:gd name="T15" fmla="*/ 362 h 594"/>
              <a:gd name="T16" fmla="*/ 98 w 745"/>
              <a:gd name="T17" fmla="*/ 385 h 594"/>
              <a:gd name="T18" fmla="*/ 312 w 745"/>
              <a:gd name="T19" fmla="*/ 317 h 594"/>
              <a:gd name="T20" fmla="*/ 98 w 745"/>
              <a:gd name="T21" fmla="*/ 317 h 594"/>
              <a:gd name="T22" fmla="*/ 312 w 745"/>
              <a:gd name="T23" fmla="*/ 296 h 594"/>
              <a:gd name="T24" fmla="*/ 552 w 745"/>
              <a:gd name="T25" fmla="*/ 249 h 594"/>
              <a:gd name="T26" fmla="*/ 552 w 745"/>
              <a:gd name="T27" fmla="*/ 249 h 594"/>
              <a:gd name="T28" fmla="*/ 552 w 745"/>
              <a:gd name="T29" fmla="*/ 37 h 594"/>
              <a:gd name="T30" fmla="*/ 338 w 745"/>
              <a:gd name="T31" fmla="*/ 134 h 594"/>
              <a:gd name="T32" fmla="*/ 583 w 745"/>
              <a:gd name="T33" fmla="*/ 148 h 594"/>
              <a:gd name="T34" fmla="*/ 373 w 745"/>
              <a:gd name="T35" fmla="*/ 103 h 594"/>
              <a:gd name="T36" fmla="*/ 591 w 745"/>
              <a:gd name="T37" fmla="*/ 258 h 594"/>
              <a:gd name="T38" fmla="*/ 675 w 745"/>
              <a:gd name="T39" fmla="*/ 154 h 594"/>
              <a:gd name="T40" fmla="*/ 698 w 745"/>
              <a:gd name="T41" fmla="*/ 179 h 594"/>
              <a:gd name="T42" fmla="*/ 685 w 745"/>
              <a:gd name="T43" fmla="*/ 152 h 594"/>
              <a:gd name="T44" fmla="*/ 681 w 745"/>
              <a:gd name="T45" fmla="*/ 290 h 594"/>
              <a:gd name="T46" fmla="*/ 680 w 745"/>
              <a:gd name="T47" fmla="*/ 319 h 594"/>
              <a:gd name="T48" fmla="*/ 703 w 745"/>
              <a:gd name="T49" fmla="*/ 319 h 594"/>
              <a:gd name="T50" fmla="*/ 702 w 745"/>
              <a:gd name="T51" fmla="*/ 290 h 594"/>
              <a:gd name="T52" fmla="*/ 698 w 745"/>
              <a:gd name="T53" fmla="*/ 229 h 594"/>
              <a:gd name="T54" fmla="*/ 344 w 745"/>
              <a:gd name="T55" fmla="*/ 320 h 594"/>
              <a:gd name="T56" fmla="*/ 376 w 745"/>
              <a:gd name="T57" fmla="*/ 447 h 594"/>
              <a:gd name="T58" fmla="*/ 389 w 745"/>
              <a:gd name="T59" fmla="*/ 436 h 594"/>
              <a:gd name="T60" fmla="*/ 394 w 745"/>
              <a:gd name="T61" fmla="*/ 420 h 594"/>
              <a:gd name="T62" fmla="*/ 409 w 745"/>
              <a:gd name="T63" fmla="*/ 430 h 594"/>
              <a:gd name="T64" fmla="*/ 420 w 745"/>
              <a:gd name="T65" fmla="*/ 455 h 594"/>
              <a:gd name="T66" fmla="*/ 434 w 745"/>
              <a:gd name="T67" fmla="*/ 465 h 594"/>
              <a:gd name="T68" fmla="*/ 455 w 745"/>
              <a:gd name="T69" fmla="*/ 462 h 594"/>
              <a:gd name="T70" fmla="*/ 451 w 745"/>
              <a:gd name="T71" fmla="*/ 450 h 594"/>
              <a:gd name="T72" fmla="*/ 440 w 745"/>
              <a:gd name="T73" fmla="*/ 425 h 594"/>
              <a:gd name="T74" fmla="*/ 425 w 745"/>
              <a:gd name="T75" fmla="*/ 415 h 594"/>
              <a:gd name="T76" fmla="*/ 463 w 745"/>
              <a:gd name="T77" fmla="*/ 395 h 594"/>
              <a:gd name="T78" fmla="*/ 448 w 745"/>
              <a:gd name="T79" fmla="*/ 390 h 594"/>
              <a:gd name="T80" fmla="*/ 438 w 745"/>
              <a:gd name="T81" fmla="*/ 377 h 594"/>
              <a:gd name="T82" fmla="*/ 422 w 745"/>
              <a:gd name="T83" fmla="*/ 373 h 594"/>
              <a:gd name="T84" fmla="*/ 411 w 745"/>
              <a:gd name="T85" fmla="*/ 359 h 594"/>
              <a:gd name="T86" fmla="*/ 395 w 745"/>
              <a:gd name="T87" fmla="*/ 355 h 594"/>
              <a:gd name="T88" fmla="*/ 385 w 745"/>
              <a:gd name="T89" fmla="*/ 342 h 594"/>
              <a:gd name="T90" fmla="*/ 369 w 745"/>
              <a:gd name="T91" fmla="*/ 337 h 594"/>
              <a:gd name="T92" fmla="*/ 359 w 745"/>
              <a:gd name="T93" fmla="*/ 324 h 594"/>
              <a:gd name="T94" fmla="*/ 69 w 745"/>
              <a:gd name="T95" fmla="*/ 239 h 594"/>
              <a:gd name="T96" fmla="*/ 69 w 745"/>
              <a:gd name="T97" fmla="*/ 497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5" h="594">
                <a:moveTo>
                  <a:pt x="0" y="549"/>
                </a:moveTo>
                <a:lnTo>
                  <a:pt x="575" y="549"/>
                </a:lnTo>
                <a:lnTo>
                  <a:pt x="575" y="570"/>
                </a:lnTo>
                <a:cubicBezTo>
                  <a:pt x="575" y="583"/>
                  <a:pt x="565" y="594"/>
                  <a:pt x="551" y="594"/>
                </a:cubicBezTo>
                <a:lnTo>
                  <a:pt x="24" y="594"/>
                </a:lnTo>
                <a:cubicBezTo>
                  <a:pt x="11" y="594"/>
                  <a:pt x="0" y="583"/>
                  <a:pt x="0" y="570"/>
                </a:cubicBezTo>
                <a:lnTo>
                  <a:pt x="0" y="549"/>
                </a:lnTo>
                <a:close/>
                <a:moveTo>
                  <a:pt x="288" y="209"/>
                </a:moveTo>
                <a:cubicBezTo>
                  <a:pt x="294" y="209"/>
                  <a:pt x="298" y="214"/>
                  <a:pt x="298" y="220"/>
                </a:cubicBezTo>
                <a:cubicBezTo>
                  <a:pt x="298" y="226"/>
                  <a:pt x="294" y="230"/>
                  <a:pt x="288" y="230"/>
                </a:cubicBezTo>
                <a:cubicBezTo>
                  <a:pt x="282" y="230"/>
                  <a:pt x="277" y="226"/>
                  <a:pt x="277" y="220"/>
                </a:cubicBezTo>
                <a:cubicBezTo>
                  <a:pt x="277" y="214"/>
                  <a:pt x="282" y="209"/>
                  <a:pt x="288" y="209"/>
                </a:cubicBezTo>
                <a:close/>
                <a:moveTo>
                  <a:pt x="32" y="201"/>
                </a:moveTo>
                <a:lnTo>
                  <a:pt x="355" y="201"/>
                </a:lnTo>
                <a:cubicBezTo>
                  <a:pt x="421" y="205"/>
                  <a:pt x="483" y="217"/>
                  <a:pt x="544" y="245"/>
                </a:cubicBezTo>
                <a:lnTo>
                  <a:pt x="544" y="536"/>
                </a:lnTo>
                <a:lnTo>
                  <a:pt x="32" y="536"/>
                </a:lnTo>
                <a:lnTo>
                  <a:pt x="32" y="201"/>
                </a:lnTo>
                <a:close/>
                <a:moveTo>
                  <a:pt x="98" y="407"/>
                </a:moveTo>
                <a:lnTo>
                  <a:pt x="205" y="407"/>
                </a:lnTo>
                <a:lnTo>
                  <a:pt x="205" y="430"/>
                </a:lnTo>
                <a:lnTo>
                  <a:pt x="98" y="430"/>
                </a:lnTo>
                <a:lnTo>
                  <a:pt x="98" y="407"/>
                </a:lnTo>
                <a:close/>
                <a:moveTo>
                  <a:pt x="98" y="362"/>
                </a:moveTo>
                <a:lnTo>
                  <a:pt x="312" y="362"/>
                </a:lnTo>
                <a:lnTo>
                  <a:pt x="312" y="385"/>
                </a:lnTo>
                <a:lnTo>
                  <a:pt x="98" y="385"/>
                </a:lnTo>
                <a:lnTo>
                  <a:pt x="98" y="362"/>
                </a:lnTo>
                <a:close/>
                <a:moveTo>
                  <a:pt x="98" y="317"/>
                </a:moveTo>
                <a:lnTo>
                  <a:pt x="312" y="317"/>
                </a:lnTo>
                <a:lnTo>
                  <a:pt x="312" y="340"/>
                </a:lnTo>
                <a:lnTo>
                  <a:pt x="98" y="340"/>
                </a:lnTo>
                <a:lnTo>
                  <a:pt x="98" y="317"/>
                </a:lnTo>
                <a:close/>
                <a:moveTo>
                  <a:pt x="98" y="273"/>
                </a:moveTo>
                <a:lnTo>
                  <a:pt x="312" y="273"/>
                </a:lnTo>
                <a:lnTo>
                  <a:pt x="312" y="296"/>
                </a:lnTo>
                <a:lnTo>
                  <a:pt x="98" y="296"/>
                </a:lnTo>
                <a:lnTo>
                  <a:pt x="98" y="273"/>
                </a:lnTo>
                <a:close/>
                <a:moveTo>
                  <a:pt x="552" y="249"/>
                </a:moveTo>
                <a:cubicBezTo>
                  <a:pt x="560" y="252"/>
                  <a:pt x="579" y="262"/>
                  <a:pt x="584" y="265"/>
                </a:cubicBezTo>
                <a:cubicBezTo>
                  <a:pt x="598" y="274"/>
                  <a:pt x="563" y="279"/>
                  <a:pt x="552" y="280"/>
                </a:cubicBezTo>
                <a:lnTo>
                  <a:pt x="552" y="249"/>
                </a:lnTo>
                <a:close/>
                <a:moveTo>
                  <a:pt x="675" y="154"/>
                </a:moveTo>
                <a:cubicBezTo>
                  <a:pt x="644" y="120"/>
                  <a:pt x="613" y="85"/>
                  <a:pt x="581" y="50"/>
                </a:cubicBezTo>
                <a:cubicBezTo>
                  <a:pt x="571" y="39"/>
                  <a:pt x="566" y="39"/>
                  <a:pt x="552" y="37"/>
                </a:cubicBezTo>
                <a:lnTo>
                  <a:pt x="227" y="1"/>
                </a:lnTo>
                <a:cubicBezTo>
                  <a:pt x="221" y="0"/>
                  <a:pt x="218" y="4"/>
                  <a:pt x="223" y="9"/>
                </a:cubicBezTo>
                <a:lnTo>
                  <a:pt x="338" y="134"/>
                </a:lnTo>
                <a:cubicBezTo>
                  <a:pt x="357" y="97"/>
                  <a:pt x="370" y="78"/>
                  <a:pt x="429" y="85"/>
                </a:cubicBezTo>
                <a:cubicBezTo>
                  <a:pt x="469" y="90"/>
                  <a:pt x="498" y="98"/>
                  <a:pt x="536" y="113"/>
                </a:cubicBezTo>
                <a:cubicBezTo>
                  <a:pt x="559" y="122"/>
                  <a:pt x="572" y="129"/>
                  <a:pt x="583" y="148"/>
                </a:cubicBezTo>
                <a:cubicBezTo>
                  <a:pt x="574" y="136"/>
                  <a:pt x="558" y="128"/>
                  <a:pt x="541" y="121"/>
                </a:cubicBezTo>
                <a:cubicBezTo>
                  <a:pt x="507" y="107"/>
                  <a:pt x="469" y="98"/>
                  <a:pt x="432" y="93"/>
                </a:cubicBezTo>
                <a:cubicBezTo>
                  <a:pt x="410" y="91"/>
                  <a:pt x="388" y="91"/>
                  <a:pt x="373" y="103"/>
                </a:cubicBezTo>
                <a:cubicBezTo>
                  <a:pt x="360" y="113"/>
                  <a:pt x="340" y="158"/>
                  <a:pt x="331" y="175"/>
                </a:cubicBezTo>
                <a:cubicBezTo>
                  <a:pt x="326" y="187"/>
                  <a:pt x="333" y="191"/>
                  <a:pt x="342" y="191"/>
                </a:cubicBezTo>
                <a:cubicBezTo>
                  <a:pt x="429" y="195"/>
                  <a:pt x="513" y="218"/>
                  <a:pt x="591" y="258"/>
                </a:cubicBezTo>
                <a:lnTo>
                  <a:pt x="592" y="214"/>
                </a:lnTo>
                <a:cubicBezTo>
                  <a:pt x="620" y="218"/>
                  <a:pt x="647" y="222"/>
                  <a:pt x="675" y="226"/>
                </a:cubicBezTo>
                <a:lnTo>
                  <a:pt x="675" y="154"/>
                </a:lnTo>
                <a:close/>
                <a:moveTo>
                  <a:pt x="738" y="234"/>
                </a:moveTo>
                <a:cubicBezTo>
                  <a:pt x="742" y="235"/>
                  <a:pt x="745" y="230"/>
                  <a:pt x="741" y="226"/>
                </a:cubicBezTo>
                <a:cubicBezTo>
                  <a:pt x="727" y="210"/>
                  <a:pt x="712" y="195"/>
                  <a:pt x="698" y="179"/>
                </a:cubicBezTo>
                <a:lnTo>
                  <a:pt x="698" y="158"/>
                </a:lnTo>
                <a:cubicBezTo>
                  <a:pt x="698" y="155"/>
                  <a:pt x="695" y="152"/>
                  <a:pt x="691" y="152"/>
                </a:cubicBezTo>
                <a:lnTo>
                  <a:pt x="685" y="152"/>
                </a:lnTo>
                <a:lnTo>
                  <a:pt x="685" y="277"/>
                </a:lnTo>
                <a:cubicBezTo>
                  <a:pt x="683" y="278"/>
                  <a:pt x="682" y="279"/>
                  <a:pt x="682" y="282"/>
                </a:cubicBezTo>
                <a:lnTo>
                  <a:pt x="681" y="290"/>
                </a:lnTo>
                <a:cubicBezTo>
                  <a:pt x="681" y="295"/>
                  <a:pt x="683" y="296"/>
                  <a:pt x="683" y="300"/>
                </a:cubicBezTo>
                <a:lnTo>
                  <a:pt x="682" y="310"/>
                </a:lnTo>
                <a:cubicBezTo>
                  <a:pt x="682" y="313"/>
                  <a:pt x="680" y="315"/>
                  <a:pt x="680" y="319"/>
                </a:cubicBezTo>
                <a:lnTo>
                  <a:pt x="671" y="393"/>
                </a:lnTo>
                <a:cubicBezTo>
                  <a:pt x="675" y="401"/>
                  <a:pt x="707" y="402"/>
                  <a:pt x="712" y="393"/>
                </a:cubicBezTo>
                <a:lnTo>
                  <a:pt x="703" y="319"/>
                </a:lnTo>
                <a:cubicBezTo>
                  <a:pt x="703" y="315"/>
                  <a:pt x="701" y="314"/>
                  <a:pt x="700" y="310"/>
                </a:cubicBezTo>
                <a:lnTo>
                  <a:pt x="700" y="300"/>
                </a:lnTo>
                <a:cubicBezTo>
                  <a:pt x="700" y="296"/>
                  <a:pt x="702" y="296"/>
                  <a:pt x="702" y="290"/>
                </a:cubicBezTo>
                <a:lnTo>
                  <a:pt x="701" y="282"/>
                </a:lnTo>
                <a:cubicBezTo>
                  <a:pt x="701" y="279"/>
                  <a:pt x="700" y="278"/>
                  <a:pt x="697" y="277"/>
                </a:cubicBezTo>
                <a:lnTo>
                  <a:pt x="698" y="229"/>
                </a:lnTo>
                <a:cubicBezTo>
                  <a:pt x="711" y="231"/>
                  <a:pt x="724" y="232"/>
                  <a:pt x="738" y="234"/>
                </a:cubicBezTo>
                <a:close/>
                <a:moveTo>
                  <a:pt x="351" y="318"/>
                </a:moveTo>
                <a:lnTo>
                  <a:pt x="344" y="320"/>
                </a:lnTo>
                <a:lnTo>
                  <a:pt x="370" y="455"/>
                </a:lnTo>
                <a:lnTo>
                  <a:pt x="378" y="453"/>
                </a:lnTo>
                <a:lnTo>
                  <a:pt x="376" y="447"/>
                </a:lnTo>
                <a:lnTo>
                  <a:pt x="383" y="445"/>
                </a:lnTo>
                <a:lnTo>
                  <a:pt x="382" y="438"/>
                </a:lnTo>
                <a:lnTo>
                  <a:pt x="389" y="436"/>
                </a:lnTo>
                <a:lnTo>
                  <a:pt x="388" y="429"/>
                </a:lnTo>
                <a:lnTo>
                  <a:pt x="395" y="428"/>
                </a:lnTo>
                <a:lnTo>
                  <a:pt x="394" y="420"/>
                </a:lnTo>
                <a:lnTo>
                  <a:pt x="400" y="419"/>
                </a:lnTo>
                <a:lnTo>
                  <a:pt x="403" y="432"/>
                </a:lnTo>
                <a:lnTo>
                  <a:pt x="409" y="430"/>
                </a:lnTo>
                <a:lnTo>
                  <a:pt x="412" y="443"/>
                </a:lnTo>
                <a:lnTo>
                  <a:pt x="418" y="442"/>
                </a:lnTo>
                <a:lnTo>
                  <a:pt x="420" y="455"/>
                </a:lnTo>
                <a:lnTo>
                  <a:pt x="427" y="453"/>
                </a:lnTo>
                <a:lnTo>
                  <a:pt x="429" y="466"/>
                </a:lnTo>
                <a:lnTo>
                  <a:pt x="434" y="465"/>
                </a:lnTo>
                <a:lnTo>
                  <a:pt x="435" y="472"/>
                </a:lnTo>
                <a:lnTo>
                  <a:pt x="457" y="468"/>
                </a:lnTo>
                <a:lnTo>
                  <a:pt x="455" y="462"/>
                </a:lnTo>
                <a:lnTo>
                  <a:pt x="460" y="461"/>
                </a:lnTo>
                <a:lnTo>
                  <a:pt x="458" y="448"/>
                </a:lnTo>
                <a:lnTo>
                  <a:pt x="451" y="450"/>
                </a:lnTo>
                <a:lnTo>
                  <a:pt x="449" y="437"/>
                </a:lnTo>
                <a:lnTo>
                  <a:pt x="443" y="438"/>
                </a:lnTo>
                <a:lnTo>
                  <a:pt x="440" y="425"/>
                </a:lnTo>
                <a:lnTo>
                  <a:pt x="434" y="427"/>
                </a:lnTo>
                <a:lnTo>
                  <a:pt x="432" y="414"/>
                </a:lnTo>
                <a:lnTo>
                  <a:pt x="425" y="415"/>
                </a:lnTo>
                <a:lnTo>
                  <a:pt x="424" y="409"/>
                </a:lnTo>
                <a:lnTo>
                  <a:pt x="465" y="401"/>
                </a:lnTo>
                <a:lnTo>
                  <a:pt x="463" y="395"/>
                </a:lnTo>
                <a:lnTo>
                  <a:pt x="457" y="396"/>
                </a:lnTo>
                <a:lnTo>
                  <a:pt x="455" y="389"/>
                </a:lnTo>
                <a:lnTo>
                  <a:pt x="448" y="390"/>
                </a:lnTo>
                <a:lnTo>
                  <a:pt x="446" y="383"/>
                </a:lnTo>
                <a:lnTo>
                  <a:pt x="439" y="384"/>
                </a:lnTo>
                <a:lnTo>
                  <a:pt x="438" y="377"/>
                </a:lnTo>
                <a:lnTo>
                  <a:pt x="430" y="378"/>
                </a:lnTo>
                <a:lnTo>
                  <a:pt x="429" y="371"/>
                </a:lnTo>
                <a:lnTo>
                  <a:pt x="422" y="373"/>
                </a:lnTo>
                <a:lnTo>
                  <a:pt x="420" y="365"/>
                </a:lnTo>
                <a:lnTo>
                  <a:pt x="413" y="367"/>
                </a:lnTo>
                <a:lnTo>
                  <a:pt x="411" y="359"/>
                </a:lnTo>
                <a:lnTo>
                  <a:pt x="404" y="361"/>
                </a:lnTo>
                <a:lnTo>
                  <a:pt x="403" y="354"/>
                </a:lnTo>
                <a:lnTo>
                  <a:pt x="395" y="355"/>
                </a:lnTo>
                <a:lnTo>
                  <a:pt x="394" y="348"/>
                </a:lnTo>
                <a:lnTo>
                  <a:pt x="387" y="349"/>
                </a:lnTo>
                <a:lnTo>
                  <a:pt x="385" y="342"/>
                </a:lnTo>
                <a:lnTo>
                  <a:pt x="378" y="343"/>
                </a:lnTo>
                <a:lnTo>
                  <a:pt x="377" y="336"/>
                </a:lnTo>
                <a:lnTo>
                  <a:pt x="369" y="337"/>
                </a:lnTo>
                <a:lnTo>
                  <a:pt x="368" y="330"/>
                </a:lnTo>
                <a:lnTo>
                  <a:pt x="360" y="331"/>
                </a:lnTo>
                <a:lnTo>
                  <a:pt x="359" y="324"/>
                </a:lnTo>
                <a:lnTo>
                  <a:pt x="353" y="325"/>
                </a:lnTo>
                <a:lnTo>
                  <a:pt x="351" y="318"/>
                </a:lnTo>
                <a:close/>
                <a:moveTo>
                  <a:pt x="69" y="239"/>
                </a:moveTo>
                <a:lnTo>
                  <a:pt x="506" y="239"/>
                </a:lnTo>
                <a:lnTo>
                  <a:pt x="506" y="497"/>
                </a:lnTo>
                <a:lnTo>
                  <a:pt x="69" y="497"/>
                </a:lnTo>
                <a:lnTo>
                  <a:pt x="69" y="239"/>
                </a:lnTo>
                <a:close/>
              </a:path>
            </a:pathLst>
          </a:custGeom>
          <a:solidFill>
            <a:srgbClr val="6D619D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4" name="曲线连接符 13"/>
          <p:cNvCxnSpPr/>
          <p:nvPr/>
        </p:nvCxnSpPr>
        <p:spPr>
          <a:xfrm flipV="1">
            <a:off x="1097291" y="1495313"/>
            <a:ext cx="10305825" cy="3593054"/>
          </a:xfrm>
          <a:prstGeom prst="curvedConnector3">
            <a:avLst>
              <a:gd name="adj1" fmla="val 52505"/>
            </a:avLst>
          </a:prstGeom>
          <a:ln w="19050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108"/>
          <p:cNvSpPr/>
          <p:nvPr/>
        </p:nvSpPr>
        <p:spPr bwMode="auto">
          <a:xfrm>
            <a:off x="1064314" y="4744540"/>
            <a:ext cx="141770" cy="1417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AutoShape 109"/>
          <p:cNvSpPr/>
          <p:nvPr/>
        </p:nvSpPr>
        <p:spPr bwMode="auto">
          <a:xfrm>
            <a:off x="994324" y="4679577"/>
            <a:ext cx="282319" cy="376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0" name="AutoShape 108"/>
          <p:cNvSpPr/>
          <p:nvPr/>
        </p:nvSpPr>
        <p:spPr bwMode="auto">
          <a:xfrm>
            <a:off x="3647942" y="4520418"/>
            <a:ext cx="141770" cy="1417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1" name="AutoShape 109"/>
          <p:cNvSpPr/>
          <p:nvPr/>
        </p:nvSpPr>
        <p:spPr bwMode="auto">
          <a:xfrm>
            <a:off x="3577952" y="4455455"/>
            <a:ext cx="282319" cy="376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2" name="AutoShape 108"/>
          <p:cNvSpPr/>
          <p:nvPr/>
        </p:nvSpPr>
        <p:spPr bwMode="auto">
          <a:xfrm>
            <a:off x="6016418" y="3607807"/>
            <a:ext cx="141770" cy="1417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3" name="AutoShape 109"/>
          <p:cNvSpPr/>
          <p:nvPr/>
        </p:nvSpPr>
        <p:spPr bwMode="auto">
          <a:xfrm>
            <a:off x="5946428" y="3542844"/>
            <a:ext cx="282319" cy="376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4" name="AutoShape 108"/>
          <p:cNvSpPr/>
          <p:nvPr/>
        </p:nvSpPr>
        <p:spPr bwMode="auto">
          <a:xfrm>
            <a:off x="7900799" y="1791560"/>
            <a:ext cx="141770" cy="1417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AutoShape 109"/>
          <p:cNvSpPr/>
          <p:nvPr/>
        </p:nvSpPr>
        <p:spPr bwMode="auto">
          <a:xfrm>
            <a:off x="7830809" y="1726597"/>
            <a:ext cx="282319" cy="376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6" name="AutoShape 108"/>
          <p:cNvSpPr/>
          <p:nvPr/>
        </p:nvSpPr>
        <p:spPr bwMode="auto">
          <a:xfrm>
            <a:off x="10224451" y="1285956"/>
            <a:ext cx="141770" cy="1417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7" name="AutoShape 109"/>
          <p:cNvSpPr/>
          <p:nvPr/>
        </p:nvSpPr>
        <p:spPr bwMode="auto">
          <a:xfrm>
            <a:off x="10154461" y="1220993"/>
            <a:ext cx="282319" cy="376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rgbClr val="6D619D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2" name="原创设计师QQ598969553             _4"/>
          <p:cNvGrpSpPr/>
          <p:nvPr/>
        </p:nvGrpSpPr>
        <p:grpSpPr>
          <a:xfrm>
            <a:off x="7668598" y="2450552"/>
            <a:ext cx="1177690" cy="747829"/>
            <a:chOff x="-4521200" y="2468562"/>
            <a:chExt cx="3692525" cy="2344739"/>
          </a:xfrm>
        </p:grpSpPr>
        <p:sp>
          <p:nvSpPr>
            <p:cNvPr id="30" name="Freeform 5"/>
            <p:cNvSpPr/>
            <p:nvPr/>
          </p:nvSpPr>
          <p:spPr bwMode="auto">
            <a:xfrm>
              <a:off x="-1825625" y="3086100"/>
              <a:ext cx="996950" cy="1727200"/>
            </a:xfrm>
            <a:custGeom>
              <a:avLst/>
              <a:gdLst>
                <a:gd name="T0" fmla="*/ 805 w 904"/>
                <a:gd name="T1" fmla="*/ 0 h 1567"/>
                <a:gd name="T2" fmla="*/ 707 w 904"/>
                <a:gd name="T3" fmla="*/ 99 h 1567"/>
                <a:gd name="T4" fmla="*/ 707 w 904"/>
                <a:gd name="T5" fmla="*/ 764 h 1567"/>
                <a:gd name="T6" fmla="*/ 99 w 904"/>
                <a:gd name="T7" fmla="*/ 764 h 1567"/>
                <a:gd name="T8" fmla="*/ 0 w 904"/>
                <a:gd name="T9" fmla="*/ 863 h 1567"/>
                <a:gd name="T10" fmla="*/ 99 w 904"/>
                <a:gd name="T11" fmla="*/ 961 h 1567"/>
                <a:gd name="T12" fmla="*/ 426 w 904"/>
                <a:gd name="T13" fmla="*/ 961 h 1567"/>
                <a:gd name="T14" fmla="*/ 426 w 904"/>
                <a:gd name="T15" fmla="*/ 1478 h 1567"/>
                <a:gd name="T16" fmla="*/ 195 w 904"/>
                <a:gd name="T17" fmla="*/ 1478 h 1567"/>
                <a:gd name="T18" fmla="*/ 195 w 904"/>
                <a:gd name="T19" fmla="*/ 1478 h 1567"/>
                <a:gd name="T20" fmla="*/ 195 w 904"/>
                <a:gd name="T21" fmla="*/ 1478 h 1567"/>
                <a:gd name="T22" fmla="*/ 152 w 904"/>
                <a:gd name="T23" fmla="*/ 1522 h 1567"/>
                <a:gd name="T24" fmla="*/ 195 w 904"/>
                <a:gd name="T25" fmla="*/ 1567 h 1567"/>
                <a:gd name="T26" fmla="*/ 195 w 904"/>
                <a:gd name="T27" fmla="*/ 1567 h 1567"/>
                <a:gd name="T28" fmla="*/ 195 w 904"/>
                <a:gd name="T29" fmla="*/ 1567 h 1567"/>
                <a:gd name="T30" fmla="*/ 677 w 904"/>
                <a:gd name="T31" fmla="*/ 1567 h 1567"/>
                <a:gd name="T32" fmla="*/ 677 w 904"/>
                <a:gd name="T33" fmla="*/ 1567 h 1567"/>
                <a:gd name="T34" fmla="*/ 723 w 904"/>
                <a:gd name="T35" fmla="*/ 1522 h 1567"/>
                <a:gd name="T36" fmla="*/ 677 w 904"/>
                <a:gd name="T37" fmla="*/ 1478 h 1567"/>
                <a:gd name="T38" fmla="*/ 677 w 904"/>
                <a:gd name="T39" fmla="*/ 1478 h 1567"/>
                <a:gd name="T40" fmla="*/ 482 w 904"/>
                <a:gd name="T41" fmla="*/ 1478 h 1567"/>
                <a:gd name="T42" fmla="*/ 482 w 904"/>
                <a:gd name="T43" fmla="*/ 961 h 1567"/>
                <a:gd name="T44" fmla="*/ 809 w 904"/>
                <a:gd name="T45" fmla="*/ 961 h 1567"/>
                <a:gd name="T46" fmla="*/ 809 w 904"/>
                <a:gd name="T47" fmla="*/ 961 h 1567"/>
                <a:gd name="T48" fmla="*/ 904 w 904"/>
                <a:gd name="T49" fmla="*/ 863 h 1567"/>
                <a:gd name="T50" fmla="*/ 904 w 904"/>
                <a:gd name="T51" fmla="*/ 99 h 1567"/>
                <a:gd name="T52" fmla="*/ 805 w 904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4" h="1567">
                  <a:moveTo>
                    <a:pt x="805" y="0"/>
                  </a:moveTo>
                  <a:cubicBezTo>
                    <a:pt x="750" y="0"/>
                    <a:pt x="707" y="44"/>
                    <a:pt x="707" y="99"/>
                  </a:cubicBezTo>
                  <a:cubicBezTo>
                    <a:pt x="707" y="764"/>
                    <a:pt x="707" y="764"/>
                    <a:pt x="707" y="764"/>
                  </a:cubicBezTo>
                  <a:cubicBezTo>
                    <a:pt x="99" y="764"/>
                    <a:pt x="99" y="764"/>
                    <a:pt x="99" y="764"/>
                  </a:cubicBezTo>
                  <a:cubicBezTo>
                    <a:pt x="43" y="764"/>
                    <a:pt x="0" y="807"/>
                    <a:pt x="0" y="863"/>
                  </a:cubicBezTo>
                  <a:cubicBezTo>
                    <a:pt x="0" y="916"/>
                    <a:pt x="43" y="961"/>
                    <a:pt x="99" y="961"/>
                  </a:cubicBezTo>
                  <a:cubicBezTo>
                    <a:pt x="426" y="961"/>
                    <a:pt x="426" y="961"/>
                    <a:pt x="426" y="961"/>
                  </a:cubicBezTo>
                  <a:cubicBezTo>
                    <a:pt x="426" y="1478"/>
                    <a:pt x="426" y="1478"/>
                    <a:pt x="426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72" y="1478"/>
                    <a:pt x="152" y="1498"/>
                    <a:pt x="152" y="1522"/>
                  </a:cubicBezTo>
                  <a:cubicBezTo>
                    <a:pt x="152" y="1547"/>
                    <a:pt x="172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703" y="1567"/>
                    <a:pt x="723" y="1547"/>
                    <a:pt x="723" y="1522"/>
                  </a:cubicBezTo>
                  <a:cubicBezTo>
                    <a:pt x="723" y="1498"/>
                    <a:pt x="703" y="1478"/>
                    <a:pt x="677" y="1478"/>
                  </a:cubicBezTo>
                  <a:cubicBezTo>
                    <a:pt x="677" y="1478"/>
                    <a:pt x="677" y="1478"/>
                    <a:pt x="677" y="1478"/>
                  </a:cubicBezTo>
                  <a:cubicBezTo>
                    <a:pt x="482" y="1478"/>
                    <a:pt x="482" y="1478"/>
                    <a:pt x="482" y="1478"/>
                  </a:cubicBezTo>
                  <a:cubicBezTo>
                    <a:pt x="482" y="961"/>
                    <a:pt x="482" y="961"/>
                    <a:pt x="482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63" y="957"/>
                    <a:pt x="904" y="916"/>
                    <a:pt x="904" y="863"/>
                  </a:cubicBezTo>
                  <a:cubicBezTo>
                    <a:pt x="904" y="99"/>
                    <a:pt x="904" y="99"/>
                    <a:pt x="904" y="99"/>
                  </a:cubicBezTo>
                  <a:cubicBezTo>
                    <a:pt x="904" y="44"/>
                    <a:pt x="859" y="0"/>
                    <a:pt x="805" y="0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6"/>
            <p:cNvSpPr>
              <a:spLocks noChangeArrowheads="1"/>
            </p:cNvSpPr>
            <p:nvPr/>
          </p:nvSpPr>
          <p:spPr bwMode="auto">
            <a:xfrm>
              <a:off x="-1495425" y="2468562"/>
              <a:ext cx="385762" cy="387350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-2065338" y="2927350"/>
              <a:ext cx="966787" cy="1731963"/>
            </a:xfrm>
            <a:custGeom>
              <a:avLst/>
              <a:gdLst>
                <a:gd name="T0" fmla="*/ 699 w 879"/>
                <a:gd name="T1" fmla="*/ 0 h 1571"/>
                <a:gd name="T2" fmla="*/ 577 w 879"/>
                <a:gd name="T3" fmla="*/ 47 h 1571"/>
                <a:gd name="T4" fmla="*/ 577 w 879"/>
                <a:gd name="T5" fmla="*/ 47 h 1571"/>
                <a:gd name="T6" fmla="*/ 577 w 879"/>
                <a:gd name="T7" fmla="*/ 47 h 1571"/>
                <a:gd name="T8" fmla="*/ 561 w 879"/>
                <a:gd name="T9" fmla="*/ 63 h 1571"/>
                <a:gd name="T10" fmla="*/ 338 w 879"/>
                <a:gd name="T11" fmla="*/ 292 h 1571"/>
                <a:gd name="T12" fmla="*/ 60 w 879"/>
                <a:gd name="T13" fmla="*/ 292 h 1571"/>
                <a:gd name="T14" fmla="*/ 0 w 879"/>
                <a:gd name="T15" fmla="*/ 351 h 1571"/>
                <a:gd name="T16" fmla="*/ 60 w 879"/>
                <a:gd name="T17" fmla="*/ 410 h 1571"/>
                <a:gd name="T18" fmla="*/ 375 w 879"/>
                <a:gd name="T19" fmla="*/ 410 h 1571"/>
                <a:gd name="T20" fmla="*/ 518 w 879"/>
                <a:gd name="T21" fmla="*/ 266 h 1571"/>
                <a:gd name="T22" fmla="*/ 518 w 879"/>
                <a:gd name="T23" fmla="*/ 687 h 1571"/>
                <a:gd name="T24" fmla="*/ 60 w 879"/>
                <a:gd name="T25" fmla="*/ 687 h 1571"/>
                <a:gd name="T26" fmla="*/ 60 w 879"/>
                <a:gd name="T27" fmla="*/ 687 h 1571"/>
                <a:gd name="T28" fmla="*/ 2 w 879"/>
                <a:gd name="T29" fmla="*/ 744 h 1571"/>
                <a:gd name="T30" fmla="*/ 2 w 879"/>
                <a:gd name="T31" fmla="*/ 746 h 1571"/>
                <a:gd name="T32" fmla="*/ 2 w 879"/>
                <a:gd name="T33" fmla="*/ 746 h 1571"/>
                <a:gd name="T34" fmla="*/ 2 w 879"/>
                <a:gd name="T35" fmla="*/ 1474 h 1571"/>
                <a:gd name="T36" fmla="*/ 99 w 879"/>
                <a:gd name="T37" fmla="*/ 1571 h 1571"/>
                <a:gd name="T38" fmla="*/ 196 w 879"/>
                <a:gd name="T39" fmla="*/ 1474 h 1571"/>
                <a:gd name="T40" fmla="*/ 196 w 879"/>
                <a:gd name="T41" fmla="*/ 900 h 1571"/>
                <a:gd name="T42" fmla="*/ 699 w 879"/>
                <a:gd name="T43" fmla="*/ 900 h 1571"/>
                <a:gd name="T44" fmla="*/ 879 w 879"/>
                <a:gd name="T45" fmla="*/ 718 h 1571"/>
                <a:gd name="T46" fmla="*/ 879 w 879"/>
                <a:gd name="T47" fmla="*/ 181 h 1571"/>
                <a:gd name="T48" fmla="*/ 699 w 879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9" h="1571">
                  <a:moveTo>
                    <a:pt x="699" y="0"/>
                  </a:moveTo>
                  <a:cubicBezTo>
                    <a:pt x="652" y="0"/>
                    <a:pt x="610" y="1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1" y="51"/>
                    <a:pt x="567" y="57"/>
                    <a:pt x="561" y="63"/>
                  </a:cubicBezTo>
                  <a:cubicBezTo>
                    <a:pt x="338" y="292"/>
                    <a:pt x="338" y="292"/>
                    <a:pt x="338" y="292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26" y="292"/>
                    <a:pt x="0" y="317"/>
                    <a:pt x="0" y="351"/>
                  </a:cubicBezTo>
                  <a:cubicBezTo>
                    <a:pt x="0" y="385"/>
                    <a:pt x="26" y="410"/>
                    <a:pt x="60" y="410"/>
                  </a:cubicBezTo>
                  <a:cubicBezTo>
                    <a:pt x="375" y="410"/>
                    <a:pt x="375" y="410"/>
                    <a:pt x="375" y="410"/>
                  </a:cubicBezTo>
                  <a:cubicBezTo>
                    <a:pt x="518" y="266"/>
                    <a:pt x="518" y="266"/>
                    <a:pt x="518" y="266"/>
                  </a:cubicBezTo>
                  <a:cubicBezTo>
                    <a:pt x="518" y="687"/>
                    <a:pt x="518" y="687"/>
                    <a:pt x="518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28" y="687"/>
                    <a:pt x="2" y="712"/>
                    <a:pt x="2" y="744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1474"/>
                    <a:pt x="2" y="1474"/>
                    <a:pt x="2" y="1474"/>
                  </a:cubicBezTo>
                  <a:cubicBezTo>
                    <a:pt x="2" y="1528"/>
                    <a:pt x="46" y="1571"/>
                    <a:pt x="99" y="1571"/>
                  </a:cubicBezTo>
                  <a:cubicBezTo>
                    <a:pt x="152" y="1571"/>
                    <a:pt x="196" y="1528"/>
                    <a:pt x="196" y="1474"/>
                  </a:cubicBezTo>
                  <a:cubicBezTo>
                    <a:pt x="196" y="900"/>
                    <a:pt x="196" y="900"/>
                    <a:pt x="196" y="900"/>
                  </a:cubicBezTo>
                  <a:cubicBezTo>
                    <a:pt x="699" y="900"/>
                    <a:pt x="699" y="900"/>
                    <a:pt x="699" y="900"/>
                  </a:cubicBezTo>
                  <a:cubicBezTo>
                    <a:pt x="798" y="900"/>
                    <a:pt x="879" y="819"/>
                    <a:pt x="879" y="718"/>
                  </a:cubicBezTo>
                  <a:cubicBezTo>
                    <a:pt x="879" y="181"/>
                    <a:pt x="879" y="181"/>
                    <a:pt x="879" y="181"/>
                  </a:cubicBezTo>
                  <a:cubicBezTo>
                    <a:pt x="879" y="80"/>
                    <a:pt x="798" y="0"/>
                    <a:pt x="699" y="0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-4521200" y="3086100"/>
              <a:ext cx="996950" cy="1727200"/>
            </a:xfrm>
            <a:custGeom>
              <a:avLst/>
              <a:gdLst>
                <a:gd name="T0" fmla="*/ 99 w 905"/>
                <a:gd name="T1" fmla="*/ 0 h 1567"/>
                <a:gd name="T2" fmla="*/ 198 w 905"/>
                <a:gd name="T3" fmla="*/ 99 h 1567"/>
                <a:gd name="T4" fmla="*/ 198 w 905"/>
                <a:gd name="T5" fmla="*/ 764 h 1567"/>
                <a:gd name="T6" fmla="*/ 806 w 905"/>
                <a:gd name="T7" fmla="*/ 764 h 1567"/>
                <a:gd name="T8" fmla="*/ 905 w 905"/>
                <a:gd name="T9" fmla="*/ 863 h 1567"/>
                <a:gd name="T10" fmla="*/ 806 w 905"/>
                <a:gd name="T11" fmla="*/ 961 h 1567"/>
                <a:gd name="T12" fmla="*/ 476 w 905"/>
                <a:gd name="T13" fmla="*/ 961 h 1567"/>
                <a:gd name="T14" fmla="*/ 476 w 905"/>
                <a:gd name="T15" fmla="*/ 1478 h 1567"/>
                <a:gd name="T16" fmla="*/ 707 w 905"/>
                <a:gd name="T17" fmla="*/ 1478 h 1567"/>
                <a:gd name="T18" fmla="*/ 707 w 905"/>
                <a:gd name="T19" fmla="*/ 1478 h 1567"/>
                <a:gd name="T20" fmla="*/ 707 w 905"/>
                <a:gd name="T21" fmla="*/ 1478 h 1567"/>
                <a:gd name="T22" fmla="*/ 753 w 905"/>
                <a:gd name="T23" fmla="*/ 1522 h 1567"/>
                <a:gd name="T24" fmla="*/ 707 w 905"/>
                <a:gd name="T25" fmla="*/ 1567 h 1567"/>
                <a:gd name="T26" fmla="*/ 707 w 905"/>
                <a:gd name="T27" fmla="*/ 1567 h 1567"/>
                <a:gd name="T28" fmla="*/ 707 w 905"/>
                <a:gd name="T29" fmla="*/ 1567 h 1567"/>
                <a:gd name="T30" fmla="*/ 226 w 905"/>
                <a:gd name="T31" fmla="*/ 1567 h 1567"/>
                <a:gd name="T32" fmla="*/ 226 w 905"/>
                <a:gd name="T33" fmla="*/ 1567 h 1567"/>
                <a:gd name="T34" fmla="*/ 182 w 905"/>
                <a:gd name="T35" fmla="*/ 1522 h 1567"/>
                <a:gd name="T36" fmla="*/ 226 w 905"/>
                <a:gd name="T37" fmla="*/ 1478 h 1567"/>
                <a:gd name="T38" fmla="*/ 226 w 905"/>
                <a:gd name="T39" fmla="*/ 1478 h 1567"/>
                <a:gd name="T40" fmla="*/ 423 w 905"/>
                <a:gd name="T41" fmla="*/ 1478 h 1567"/>
                <a:gd name="T42" fmla="*/ 423 w 905"/>
                <a:gd name="T43" fmla="*/ 961 h 1567"/>
                <a:gd name="T44" fmla="*/ 93 w 905"/>
                <a:gd name="T45" fmla="*/ 961 h 1567"/>
                <a:gd name="T46" fmla="*/ 93 w 905"/>
                <a:gd name="T47" fmla="*/ 961 h 1567"/>
                <a:gd name="T48" fmla="*/ 0 w 905"/>
                <a:gd name="T49" fmla="*/ 863 h 1567"/>
                <a:gd name="T50" fmla="*/ 0 w 905"/>
                <a:gd name="T51" fmla="*/ 99 h 1567"/>
                <a:gd name="T52" fmla="*/ 99 w 905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5" h="1567">
                  <a:moveTo>
                    <a:pt x="99" y="0"/>
                  </a:moveTo>
                  <a:cubicBezTo>
                    <a:pt x="152" y="0"/>
                    <a:pt x="198" y="44"/>
                    <a:pt x="198" y="99"/>
                  </a:cubicBezTo>
                  <a:cubicBezTo>
                    <a:pt x="198" y="764"/>
                    <a:pt x="198" y="764"/>
                    <a:pt x="198" y="764"/>
                  </a:cubicBezTo>
                  <a:cubicBezTo>
                    <a:pt x="806" y="764"/>
                    <a:pt x="806" y="764"/>
                    <a:pt x="806" y="764"/>
                  </a:cubicBezTo>
                  <a:cubicBezTo>
                    <a:pt x="859" y="764"/>
                    <a:pt x="905" y="807"/>
                    <a:pt x="905" y="863"/>
                  </a:cubicBezTo>
                  <a:cubicBezTo>
                    <a:pt x="905" y="916"/>
                    <a:pt x="859" y="961"/>
                    <a:pt x="806" y="961"/>
                  </a:cubicBezTo>
                  <a:cubicBezTo>
                    <a:pt x="476" y="961"/>
                    <a:pt x="476" y="961"/>
                    <a:pt x="476" y="961"/>
                  </a:cubicBezTo>
                  <a:cubicBezTo>
                    <a:pt x="476" y="1478"/>
                    <a:pt x="476" y="1478"/>
                    <a:pt x="476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33" y="1478"/>
                    <a:pt x="753" y="1498"/>
                    <a:pt x="753" y="1522"/>
                  </a:cubicBezTo>
                  <a:cubicBezTo>
                    <a:pt x="753" y="1547"/>
                    <a:pt x="733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02" y="1567"/>
                    <a:pt x="182" y="1547"/>
                    <a:pt x="182" y="1522"/>
                  </a:cubicBezTo>
                  <a:cubicBezTo>
                    <a:pt x="182" y="1498"/>
                    <a:pt x="202" y="1478"/>
                    <a:pt x="226" y="1478"/>
                  </a:cubicBezTo>
                  <a:cubicBezTo>
                    <a:pt x="226" y="1478"/>
                    <a:pt x="226" y="1478"/>
                    <a:pt x="226" y="1478"/>
                  </a:cubicBezTo>
                  <a:cubicBezTo>
                    <a:pt x="423" y="1478"/>
                    <a:pt x="423" y="1478"/>
                    <a:pt x="423" y="1478"/>
                  </a:cubicBezTo>
                  <a:cubicBezTo>
                    <a:pt x="423" y="961"/>
                    <a:pt x="423" y="961"/>
                    <a:pt x="42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42" y="957"/>
                    <a:pt x="0" y="916"/>
                    <a:pt x="0" y="86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4"/>
                    <a:pt x="44" y="0"/>
                    <a:pt x="99" y="0"/>
                  </a:cubicBezTo>
                  <a:close/>
                </a:path>
              </a:pathLst>
            </a:custGeom>
            <a:solidFill>
              <a:srgbClr val="8E8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-4241800" y="2468562"/>
              <a:ext cx="388937" cy="387350"/>
            </a:xfrm>
            <a:prstGeom prst="ellipse">
              <a:avLst/>
            </a:prstGeom>
            <a:solidFill>
              <a:srgbClr val="8E8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-4252913" y="2927350"/>
              <a:ext cx="971550" cy="1731963"/>
            </a:xfrm>
            <a:custGeom>
              <a:avLst/>
              <a:gdLst>
                <a:gd name="T0" fmla="*/ 182 w 883"/>
                <a:gd name="T1" fmla="*/ 0 h 1571"/>
                <a:gd name="T2" fmla="*/ 302 w 883"/>
                <a:gd name="T3" fmla="*/ 47 h 1571"/>
                <a:gd name="T4" fmla="*/ 302 w 883"/>
                <a:gd name="T5" fmla="*/ 47 h 1571"/>
                <a:gd name="T6" fmla="*/ 302 w 883"/>
                <a:gd name="T7" fmla="*/ 47 h 1571"/>
                <a:gd name="T8" fmla="*/ 318 w 883"/>
                <a:gd name="T9" fmla="*/ 63 h 1571"/>
                <a:gd name="T10" fmla="*/ 542 w 883"/>
                <a:gd name="T11" fmla="*/ 292 h 1571"/>
                <a:gd name="T12" fmla="*/ 823 w 883"/>
                <a:gd name="T13" fmla="*/ 292 h 1571"/>
                <a:gd name="T14" fmla="*/ 883 w 883"/>
                <a:gd name="T15" fmla="*/ 351 h 1571"/>
                <a:gd name="T16" fmla="*/ 823 w 883"/>
                <a:gd name="T17" fmla="*/ 410 h 1571"/>
                <a:gd name="T18" fmla="*/ 506 w 883"/>
                <a:gd name="T19" fmla="*/ 410 h 1571"/>
                <a:gd name="T20" fmla="*/ 362 w 883"/>
                <a:gd name="T21" fmla="*/ 266 h 1571"/>
                <a:gd name="T22" fmla="*/ 362 w 883"/>
                <a:gd name="T23" fmla="*/ 687 h 1571"/>
                <a:gd name="T24" fmla="*/ 823 w 883"/>
                <a:gd name="T25" fmla="*/ 687 h 1571"/>
                <a:gd name="T26" fmla="*/ 823 w 883"/>
                <a:gd name="T27" fmla="*/ 687 h 1571"/>
                <a:gd name="T28" fmla="*/ 881 w 883"/>
                <a:gd name="T29" fmla="*/ 744 h 1571"/>
                <a:gd name="T30" fmla="*/ 881 w 883"/>
                <a:gd name="T31" fmla="*/ 746 h 1571"/>
                <a:gd name="T32" fmla="*/ 881 w 883"/>
                <a:gd name="T33" fmla="*/ 746 h 1571"/>
                <a:gd name="T34" fmla="*/ 881 w 883"/>
                <a:gd name="T35" fmla="*/ 1474 h 1571"/>
                <a:gd name="T36" fmla="*/ 782 w 883"/>
                <a:gd name="T37" fmla="*/ 1571 h 1571"/>
                <a:gd name="T38" fmla="*/ 685 w 883"/>
                <a:gd name="T39" fmla="*/ 1474 h 1571"/>
                <a:gd name="T40" fmla="*/ 685 w 883"/>
                <a:gd name="T41" fmla="*/ 900 h 1571"/>
                <a:gd name="T42" fmla="*/ 182 w 883"/>
                <a:gd name="T43" fmla="*/ 900 h 1571"/>
                <a:gd name="T44" fmla="*/ 0 w 883"/>
                <a:gd name="T45" fmla="*/ 718 h 1571"/>
                <a:gd name="T46" fmla="*/ 0 w 883"/>
                <a:gd name="T47" fmla="*/ 181 h 1571"/>
                <a:gd name="T48" fmla="*/ 182 w 883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3" h="1571">
                  <a:moveTo>
                    <a:pt x="182" y="0"/>
                  </a:moveTo>
                  <a:cubicBezTo>
                    <a:pt x="227" y="0"/>
                    <a:pt x="271" y="1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8" y="51"/>
                    <a:pt x="314" y="57"/>
                    <a:pt x="318" y="63"/>
                  </a:cubicBezTo>
                  <a:cubicBezTo>
                    <a:pt x="542" y="292"/>
                    <a:pt x="542" y="292"/>
                    <a:pt x="542" y="292"/>
                  </a:cubicBezTo>
                  <a:cubicBezTo>
                    <a:pt x="823" y="292"/>
                    <a:pt x="823" y="292"/>
                    <a:pt x="823" y="292"/>
                  </a:cubicBezTo>
                  <a:cubicBezTo>
                    <a:pt x="855" y="292"/>
                    <a:pt x="883" y="317"/>
                    <a:pt x="883" y="351"/>
                  </a:cubicBezTo>
                  <a:cubicBezTo>
                    <a:pt x="883" y="385"/>
                    <a:pt x="855" y="410"/>
                    <a:pt x="823" y="410"/>
                  </a:cubicBezTo>
                  <a:cubicBezTo>
                    <a:pt x="506" y="410"/>
                    <a:pt x="506" y="410"/>
                    <a:pt x="506" y="410"/>
                  </a:cubicBezTo>
                  <a:cubicBezTo>
                    <a:pt x="362" y="266"/>
                    <a:pt x="362" y="266"/>
                    <a:pt x="362" y="266"/>
                  </a:cubicBezTo>
                  <a:cubicBezTo>
                    <a:pt x="362" y="687"/>
                    <a:pt x="362" y="687"/>
                    <a:pt x="362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55" y="687"/>
                    <a:pt x="881" y="712"/>
                    <a:pt x="881" y="744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1474"/>
                    <a:pt x="881" y="1474"/>
                    <a:pt x="881" y="1474"/>
                  </a:cubicBezTo>
                  <a:cubicBezTo>
                    <a:pt x="881" y="1528"/>
                    <a:pt x="837" y="1571"/>
                    <a:pt x="782" y="1571"/>
                  </a:cubicBezTo>
                  <a:cubicBezTo>
                    <a:pt x="728" y="1571"/>
                    <a:pt x="685" y="1528"/>
                    <a:pt x="685" y="1474"/>
                  </a:cubicBezTo>
                  <a:cubicBezTo>
                    <a:pt x="685" y="900"/>
                    <a:pt x="685" y="900"/>
                    <a:pt x="685" y="900"/>
                  </a:cubicBezTo>
                  <a:cubicBezTo>
                    <a:pt x="182" y="900"/>
                    <a:pt x="182" y="900"/>
                    <a:pt x="182" y="900"/>
                  </a:cubicBezTo>
                  <a:cubicBezTo>
                    <a:pt x="81" y="900"/>
                    <a:pt x="0" y="819"/>
                    <a:pt x="0" y="718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80"/>
                    <a:pt x="81" y="0"/>
                    <a:pt x="182" y="0"/>
                  </a:cubicBezTo>
                  <a:close/>
                </a:path>
              </a:pathLst>
            </a:custGeom>
            <a:solidFill>
              <a:srgbClr val="8E8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-3686175" y="3430588"/>
              <a:ext cx="2022475" cy="1382713"/>
            </a:xfrm>
            <a:custGeom>
              <a:avLst/>
              <a:gdLst>
                <a:gd name="T0" fmla="*/ 1770 w 1837"/>
                <a:gd name="T1" fmla="*/ 0 h 1254"/>
                <a:gd name="T2" fmla="*/ 1443 w 1837"/>
                <a:gd name="T3" fmla="*/ 0 h 1254"/>
                <a:gd name="T4" fmla="*/ 1331 w 1837"/>
                <a:gd name="T5" fmla="*/ 0 h 1254"/>
                <a:gd name="T6" fmla="*/ 1147 w 1837"/>
                <a:gd name="T7" fmla="*/ 0 h 1254"/>
                <a:gd name="T8" fmla="*/ 956 w 1837"/>
                <a:gd name="T9" fmla="*/ 0 h 1254"/>
                <a:gd name="T10" fmla="*/ 879 w 1837"/>
                <a:gd name="T11" fmla="*/ 0 h 1254"/>
                <a:gd name="T12" fmla="*/ 687 w 1837"/>
                <a:gd name="T13" fmla="*/ 0 h 1254"/>
                <a:gd name="T14" fmla="*/ 503 w 1837"/>
                <a:gd name="T15" fmla="*/ 0 h 1254"/>
                <a:gd name="T16" fmla="*/ 451 w 1837"/>
                <a:gd name="T17" fmla="*/ 0 h 1254"/>
                <a:gd name="T18" fmla="*/ 67 w 1837"/>
                <a:gd name="T19" fmla="*/ 0 h 1254"/>
                <a:gd name="T20" fmla="*/ 0 w 1837"/>
                <a:gd name="T21" fmla="*/ 67 h 1254"/>
                <a:gd name="T22" fmla="*/ 67 w 1837"/>
                <a:gd name="T23" fmla="*/ 134 h 1254"/>
                <a:gd name="T24" fmla="*/ 503 w 1837"/>
                <a:gd name="T25" fmla="*/ 134 h 1254"/>
                <a:gd name="T26" fmla="*/ 503 w 1837"/>
                <a:gd name="T27" fmla="*/ 1151 h 1254"/>
                <a:gd name="T28" fmla="*/ 409 w 1837"/>
                <a:gd name="T29" fmla="*/ 1151 h 1254"/>
                <a:gd name="T30" fmla="*/ 357 w 1837"/>
                <a:gd name="T31" fmla="*/ 1203 h 1254"/>
                <a:gd name="T32" fmla="*/ 409 w 1837"/>
                <a:gd name="T33" fmla="*/ 1254 h 1254"/>
                <a:gd name="T34" fmla="*/ 503 w 1837"/>
                <a:gd name="T35" fmla="*/ 1254 h 1254"/>
                <a:gd name="T36" fmla="*/ 1315 w 1837"/>
                <a:gd name="T37" fmla="*/ 1254 h 1254"/>
                <a:gd name="T38" fmla="*/ 1331 w 1837"/>
                <a:gd name="T39" fmla="*/ 1254 h 1254"/>
                <a:gd name="T40" fmla="*/ 1426 w 1837"/>
                <a:gd name="T41" fmla="*/ 1254 h 1254"/>
                <a:gd name="T42" fmla="*/ 1477 w 1837"/>
                <a:gd name="T43" fmla="*/ 1203 h 1254"/>
                <a:gd name="T44" fmla="*/ 1426 w 1837"/>
                <a:gd name="T45" fmla="*/ 1151 h 1254"/>
                <a:gd name="T46" fmla="*/ 1331 w 1837"/>
                <a:gd name="T47" fmla="*/ 1151 h 1254"/>
                <a:gd name="T48" fmla="*/ 1331 w 1837"/>
                <a:gd name="T49" fmla="*/ 134 h 1254"/>
                <a:gd name="T50" fmla="*/ 1770 w 1837"/>
                <a:gd name="T51" fmla="*/ 134 h 1254"/>
                <a:gd name="T52" fmla="*/ 1837 w 1837"/>
                <a:gd name="T53" fmla="*/ 67 h 1254"/>
                <a:gd name="T54" fmla="*/ 1770 w 1837"/>
                <a:gd name="T55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" h="1254">
                  <a:moveTo>
                    <a:pt x="1770" y="0"/>
                  </a:moveTo>
                  <a:cubicBezTo>
                    <a:pt x="1609" y="0"/>
                    <a:pt x="1508" y="0"/>
                    <a:pt x="1443" y="0"/>
                  </a:cubicBezTo>
                  <a:cubicBezTo>
                    <a:pt x="1331" y="0"/>
                    <a:pt x="1331" y="0"/>
                    <a:pt x="1331" y="0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485" y="0"/>
                    <a:pt x="468" y="0"/>
                    <a:pt x="45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9" y="0"/>
                    <a:pt x="0" y="29"/>
                    <a:pt x="0" y="67"/>
                  </a:cubicBezTo>
                  <a:cubicBezTo>
                    <a:pt x="0" y="105"/>
                    <a:pt x="29" y="134"/>
                    <a:pt x="67" y="134"/>
                  </a:cubicBezTo>
                  <a:cubicBezTo>
                    <a:pt x="503" y="134"/>
                    <a:pt x="503" y="134"/>
                    <a:pt x="503" y="134"/>
                  </a:cubicBezTo>
                  <a:cubicBezTo>
                    <a:pt x="503" y="1151"/>
                    <a:pt x="503" y="1151"/>
                    <a:pt x="503" y="1151"/>
                  </a:cubicBezTo>
                  <a:cubicBezTo>
                    <a:pt x="409" y="1151"/>
                    <a:pt x="409" y="1151"/>
                    <a:pt x="409" y="1151"/>
                  </a:cubicBezTo>
                  <a:cubicBezTo>
                    <a:pt x="381" y="1151"/>
                    <a:pt x="357" y="1175"/>
                    <a:pt x="357" y="1203"/>
                  </a:cubicBezTo>
                  <a:cubicBezTo>
                    <a:pt x="357" y="1230"/>
                    <a:pt x="381" y="1254"/>
                    <a:pt x="409" y="1254"/>
                  </a:cubicBezTo>
                  <a:cubicBezTo>
                    <a:pt x="503" y="1254"/>
                    <a:pt x="503" y="1254"/>
                    <a:pt x="503" y="1254"/>
                  </a:cubicBezTo>
                  <a:cubicBezTo>
                    <a:pt x="1315" y="1254"/>
                    <a:pt x="1315" y="1254"/>
                    <a:pt x="1315" y="1254"/>
                  </a:cubicBezTo>
                  <a:cubicBezTo>
                    <a:pt x="1331" y="1254"/>
                    <a:pt x="1331" y="1254"/>
                    <a:pt x="1331" y="1254"/>
                  </a:cubicBezTo>
                  <a:cubicBezTo>
                    <a:pt x="1426" y="1254"/>
                    <a:pt x="1426" y="1254"/>
                    <a:pt x="1426" y="1254"/>
                  </a:cubicBezTo>
                  <a:cubicBezTo>
                    <a:pt x="1456" y="1254"/>
                    <a:pt x="1477" y="1230"/>
                    <a:pt x="1477" y="1203"/>
                  </a:cubicBezTo>
                  <a:cubicBezTo>
                    <a:pt x="1477" y="1175"/>
                    <a:pt x="1456" y="1151"/>
                    <a:pt x="1426" y="1151"/>
                  </a:cubicBezTo>
                  <a:cubicBezTo>
                    <a:pt x="1331" y="1151"/>
                    <a:pt x="1331" y="1151"/>
                    <a:pt x="1331" y="1151"/>
                  </a:cubicBezTo>
                  <a:cubicBezTo>
                    <a:pt x="1331" y="134"/>
                    <a:pt x="1331" y="134"/>
                    <a:pt x="1331" y="134"/>
                  </a:cubicBezTo>
                  <a:cubicBezTo>
                    <a:pt x="1770" y="134"/>
                    <a:pt x="1770" y="134"/>
                    <a:pt x="1770" y="134"/>
                  </a:cubicBezTo>
                  <a:cubicBezTo>
                    <a:pt x="1807" y="134"/>
                    <a:pt x="1837" y="105"/>
                    <a:pt x="1837" y="67"/>
                  </a:cubicBezTo>
                  <a:cubicBezTo>
                    <a:pt x="1837" y="29"/>
                    <a:pt x="1807" y="0"/>
                    <a:pt x="1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2"/>
            <p:cNvSpPr/>
            <p:nvPr/>
          </p:nvSpPr>
          <p:spPr bwMode="auto">
            <a:xfrm>
              <a:off x="-3222625" y="2779713"/>
              <a:ext cx="757237" cy="604838"/>
            </a:xfrm>
            <a:custGeom>
              <a:avLst/>
              <a:gdLst>
                <a:gd name="T0" fmla="*/ 653 w 687"/>
                <a:gd name="T1" fmla="*/ 6 h 549"/>
                <a:gd name="T2" fmla="*/ 602 w 687"/>
                <a:gd name="T3" fmla="*/ 33 h 549"/>
                <a:gd name="T4" fmla="*/ 602 w 687"/>
                <a:gd name="T5" fmla="*/ 33 h 549"/>
                <a:gd name="T6" fmla="*/ 602 w 687"/>
                <a:gd name="T7" fmla="*/ 35 h 549"/>
                <a:gd name="T8" fmla="*/ 602 w 687"/>
                <a:gd name="T9" fmla="*/ 36 h 549"/>
                <a:gd name="T10" fmla="*/ 601 w 687"/>
                <a:gd name="T11" fmla="*/ 37 h 549"/>
                <a:gd name="T12" fmla="*/ 489 w 687"/>
                <a:gd name="T13" fmla="*/ 468 h 549"/>
                <a:gd name="T14" fmla="*/ 40 w 687"/>
                <a:gd name="T15" fmla="*/ 468 h 549"/>
                <a:gd name="T16" fmla="*/ 40 w 687"/>
                <a:gd name="T17" fmla="*/ 468 h 549"/>
                <a:gd name="T18" fmla="*/ 0 w 687"/>
                <a:gd name="T19" fmla="*/ 509 h 549"/>
                <a:gd name="T20" fmla="*/ 40 w 687"/>
                <a:gd name="T21" fmla="*/ 549 h 549"/>
                <a:gd name="T22" fmla="*/ 40 w 687"/>
                <a:gd name="T23" fmla="*/ 549 h 549"/>
                <a:gd name="T24" fmla="*/ 521 w 687"/>
                <a:gd name="T25" fmla="*/ 549 h 549"/>
                <a:gd name="T26" fmla="*/ 561 w 687"/>
                <a:gd name="T27" fmla="*/ 519 h 549"/>
                <a:gd name="T28" fmla="*/ 561 w 687"/>
                <a:gd name="T29" fmla="*/ 519 h 549"/>
                <a:gd name="T30" fmla="*/ 682 w 687"/>
                <a:gd name="T31" fmla="*/ 54 h 549"/>
                <a:gd name="T32" fmla="*/ 682 w 687"/>
                <a:gd name="T33" fmla="*/ 54 h 549"/>
                <a:gd name="T34" fmla="*/ 653 w 687"/>
                <a:gd name="T35" fmla="*/ 6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7" h="549">
                  <a:moveTo>
                    <a:pt x="653" y="6"/>
                  </a:moveTo>
                  <a:cubicBezTo>
                    <a:pt x="631" y="0"/>
                    <a:pt x="609" y="13"/>
                    <a:pt x="602" y="33"/>
                  </a:cubicBezTo>
                  <a:cubicBezTo>
                    <a:pt x="602" y="33"/>
                    <a:pt x="602" y="33"/>
                    <a:pt x="602" y="33"/>
                  </a:cubicBezTo>
                  <a:cubicBezTo>
                    <a:pt x="602" y="35"/>
                    <a:pt x="602" y="35"/>
                    <a:pt x="602" y="35"/>
                  </a:cubicBezTo>
                  <a:cubicBezTo>
                    <a:pt x="602" y="36"/>
                    <a:pt x="602" y="36"/>
                    <a:pt x="602" y="36"/>
                  </a:cubicBezTo>
                  <a:cubicBezTo>
                    <a:pt x="602" y="36"/>
                    <a:pt x="602" y="36"/>
                    <a:pt x="601" y="37"/>
                  </a:cubicBezTo>
                  <a:cubicBezTo>
                    <a:pt x="489" y="468"/>
                    <a:pt x="489" y="468"/>
                    <a:pt x="489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18" y="468"/>
                    <a:pt x="0" y="486"/>
                    <a:pt x="0" y="509"/>
                  </a:cubicBezTo>
                  <a:cubicBezTo>
                    <a:pt x="0" y="532"/>
                    <a:pt x="18" y="549"/>
                    <a:pt x="40" y="549"/>
                  </a:cubicBezTo>
                  <a:cubicBezTo>
                    <a:pt x="40" y="549"/>
                    <a:pt x="40" y="549"/>
                    <a:pt x="40" y="549"/>
                  </a:cubicBezTo>
                  <a:cubicBezTo>
                    <a:pt x="521" y="549"/>
                    <a:pt x="521" y="549"/>
                    <a:pt x="521" y="549"/>
                  </a:cubicBezTo>
                  <a:cubicBezTo>
                    <a:pt x="540" y="549"/>
                    <a:pt x="556" y="537"/>
                    <a:pt x="561" y="519"/>
                  </a:cubicBezTo>
                  <a:cubicBezTo>
                    <a:pt x="561" y="519"/>
                    <a:pt x="561" y="519"/>
                    <a:pt x="561" y="519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7" y="33"/>
                    <a:pt x="674" y="12"/>
                    <a:pt x="653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-3088572" y="2785116"/>
              <a:ext cx="342923" cy="322580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40" name="直接连接符 39"/>
          <p:cNvCxnSpPr/>
          <p:nvPr/>
        </p:nvCxnSpPr>
        <p:spPr>
          <a:xfrm>
            <a:off x="0" y="1160145"/>
            <a:ext cx="3755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3558540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Interview Process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面试流程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  <p:bldP spid="6" grpId="0"/>
      <p:bldP spid="7" grpId="0"/>
      <p:bldP spid="8" grpId="0"/>
      <p:bldP spid="9" grpId="0"/>
      <p:bldP spid="10" grpId="0" bldLvl="0" animBg="1"/>
      <p:bldP spid="11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2"/>
          <p:cNvSpPr/>
          <p:nvPr/>
        </p:nvSpPr>
        <p:spPr>
          <a:xfrm>
            <a:off x="3423036" y="2290498"/>
            <a:ext cx="763730" cy="763730"/>
          </a:xfrm>
          <a:prstGeom prst="roundRect">
            <a:avLst/>
          </a:prstGeom>
          <a:solidFill>
            <a:srgbClr val="999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3591593" y="2458691"/>
            <a:ext cx="426615" cy="427344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10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Rounded Rectangle 14"/>
          <p:cNvSpPr/>
          <p:nvPr/>
        </p:nvSpPr>
        <p:spPr>
          <a:xfrm>
            <a:off x="3433670" y="3702260"/>
            <a:ext cx="763730" cy="7637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Rounded Rectangle 15"/>
          <p:cNvSpPr/>
          <p:nvPr/>
        </p:nvSpPr>
        <p:spPr>
          <a:xfrm>
            <a:off x="7050179" y="2263442"/>
            <a:ext cx="763730" cy="76373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31"/>
          <p:cNvSpPr txBox="1"/>
          <p:nvPr/>
        </p:nvSpPr>
        <p:spPr>
          <a:xfrm>
            <a:off x="516183" y="2179026"/>
            <a:ext cx="2790518" cy="11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方式一：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邮件投递：</a:t>
            </a:r>
            <a:r>
              <a:rPr lang="en-US" dirty="0"/>
              <a:t>song.zhang@refond.com</a:t>
            </a:r>
            <a:endParaRPr lang="en-US" altLang="zh-CN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文本框 33"/>
          <p:cNvSpPr txBox="1"/>
          <p:nvPr/>
        </p:nvSpPr>
        <p:spPr>
          <a:xfrm>
            <a:off x="7982467" y="2206803"/>
            <a:ext cx="4248482" cy="121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方式二：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联系电话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：伍先生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13712904906  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微信同号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文本框 33"/>
          <p:cNvSpPr txBox="1"/>
          <p:nvPr/>
        </p:nvSpPr>
        <p:spPr>
          <a:xfrm>
            <a:off x="1137683" y="3731963"/>
            <a:ext cx="2190348" cy="11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方式三：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宣讲会现场投递简历</a:t>
            </a:r>
            <a:endParaRPr lang="en-US" altLang="zh-CN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7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88" y="2384906"/>
            <a:ext cx="2436735" cy="183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26"/>
          <p:cNvSpPr>
            <a:spLocks noEditPoints="1"/>
          </p:cNvSpPr>
          <p:nvPr/>
        </p:nvSpPr>
        <p:spPr bwMode="auto">
          <a:xfrm>
            <a:off x="3577510" y="3836304"/>
            <a:ext cx="510363" cy="474158"/>
          </a:xfrm>
          <a:custGeom>
            <a:avLst/>
            <a:gdLst>
              <a:gd name="T0" fmla="*/ 373 w 678"/>
              <a:gd name="T1" fmla="*/ 551 h 630"/>
              <a:gd name="T2" fmla="*/ 280 w 678"/>
              <a:gd name="T3" fmla="*/ 593 h 630"/>
              <a:gd name="T4" fmla="*/ 190 w 678"/>
              <a:gd name="T5" fmla="*/ 21 h 630"/>
              <a:gd name="T6" fmla="*/ 210 w 678"/>
              <a:gd name="T7" fmla="*/ 34 h 630"/>
              <a:gd name="T8" fmla="*/ 342 w 678"/>
              <a:gd name="T9" fmla="*/ 1 h 630"/>
              <a:gd name="T10" fmla="*/ 169 w 678"/>
              <a:gd name="T11" fmla="*/ 25 h 630"/>
              <a:gd name="T12" fmla="*/ 207 w 678"/>
              <a:gd name="T13" fmla="*/ 62 h 630"/>
              <a:gd name="T14" fmla="*/ 199 w 678"/>
              <a:gd name="T15" fmla="*/ 340 h 630"/>
              <a:gd name="T16" fmla="*/ 161 w 678"/>
              <a:gd name="T17" fmla="*/ 304 h 630"/>
              <a:gd name="T18" fmla="*/ 169 w 678"/>
              <a:gd name="T19" fmla="*/ 25 h 630"/>
              <a:gd name="T20" fmla="*/ 309 w 678"/>
              <a:gd name="T21" fmla="*/ 120 h 630"/>
              <a:gd name="T22" fmla="*/ 467 w 678"/>
              <a:gd name="T23" fmla="*/ 102 h 630"/>
              <a:gd name="T24" fmla="*/ 291 w 678"/>
              <a:gd name="T25" fmla="*/ 109 h 630"/>
              <a:gd name="T26" fmla="*/ 300 w 678"/>
              <a:gd name="T27" fmla="*/ 133 h 630"/>
              <a:gd name="T28" fmla="*/ 308 w 678"/>
              <a:gd name="T29" fmla="*/ 422 h 630"/>
              <a:gd name="T30" fmla="*/ 270 w 678"/>
              <a:gd name="T31" fmla="*/ 410 h 630"/>
              <a:gd name="T32" fmla="*/ 263 w 678"/>
              <a:gd name="T33" fmla="*/ 122 h 630"/>
              <a:gd name="T34" fmla="*/ 322 w 678"/>
              <a:gd name="T35" fmla="*/ 145 h 630"/>
              <a:gd name="T36" fmla="*/ 511 w 678"/>
              <a:gd name="T37" fmla="*/ 145 h 630"/>
              <a:gd name="T38" fmla="*/ 486 w 678"/>
              <a:gd name="T39" fmla="*/ 406 h 630"/>
              <a:gd name="T40" fmla="*/ 322 w 678"/>
              <a:gd name="T41" fmla="*/ 145 h 630"/>
              <a:gd name="T42" fmla="*/ 481 w 678"/>
              <a:gd name="T43" fmla="*/ 166 h 630"/>
              <a:gd name="T44" fmla="*/ 354 w 678"/>
              <a:gd name="T45" fmla="*/ 240 h 630"/>
              <a:gd name="T46" fmla="*/ 221 w 678"/>
              <a:gd name="T47" fmla="*/ 56 h 630"/>
              <a:gd name="T48" fmla="*/ 410 w 678"/>
              <a:gd name="T49" fmla="*/ 56 h 630"/>
              <a:gd name="T50" fmla="*/ 255 w 678"/>
              <a:gd name="T51" fmla="*/ 83 h 630"/>
              <a:gd name="T52" fmla="*/ 240 w 678"/>
              <a:gd name="T53" fmla="*/ 335 h 630"/>
              <a:gd name="T54" fmla="*/ 221 w 678"/>
              <a:gd name="T55" fmla="*/ 56 h 630"/>
              <a:gd name="T56" fmla="*/ 134 w 678"/>
              <a:gd name="T57" fmla="*/ 188 h 630"/>
              <a:gd name="T58" fmla="*/ 104 w 678"/>
              <a:gd name="T59" fmla="*/ 135 h 630"/>
              <a:gd name="T60" fmla="*/ 54 w 678"/>
              <a:gd name="T61" fmla="*/ 467 h 630"/>
              <a:gd name="T62" fmla="*/ 90 w 678"/>
              <a:gd name="T63" fmla="*/ 515 h 630"/>
              <a:gd name="T64" fmla="*/ 0 w 678"/>
              <a:gd name="T65" fmla="*/ 630 h 630"/>
              <a:gd name="T66" fmla="*/ 678 w 678"/>
              <a:gd name="T67" fmla="*/ 586 h 630"/>
              <a:gd name="T68" fmla="*/ 621 w 678"/>
              <a:gd name="T69" fmla="*/ 467 h 630"/>
              <a:gd name="T70" fmla="*/ 571 w 678"/>
              <a:gd name="T71" fmla="*/ 135 h 630"/>
              <a:gd name="T72" fmla="*/ 541 w 678"/>
              <a:gd name="T73" fmla="*/ 188 h 630"/>
              <a:gd name="T74" fmla="*/ 573 w 678"/>
              <a:gd name="T75" fmla="*/ 474 h 630"/>
              <a:gd name="T76" fmla="*/ 101 w 678"/>
              <a:gd name="T7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8" h="630">
                <a:moveTo>
                  <a:pt x="301" y="551"/>
                </a:moveTo>
                <a:lnTo>
                  <a:pt x="373" y="551"/>
                </a:lnTo>
                <a:lnTo>
                  <a:pt x="398" y="593"/>
                </a:lnTo>
                <a:lnTo>
                  <a:pt x="280" y="593"/>
                </a:lnTo>
                <a:lnTo>
                  <a:pt x="301" y="551"/>
                </a:lnTo>
                <a:close/>
                <a:moveTo>
                  <a:pt x="190" y="21"/>
                </a:moveTo>
                <a:lnTo>
                  <a:pt x="207" y="32"/>
                </a:lnTo>
                <a:cubicBezTo>
                  <a:pt x="208" y="32"/>
                  <a:pt x="209" y="33"/>
                  <a:pt x="210" y="34"/>
                </a:cubicBezTo>
                <a:lnTo>
                  <a:pt x="366" y="14"/>
                </a:lnTo>
                <a:cubicBezTo>
                  <a:pt x="362" y="5"/>
                  <a:pt x="353" y="0"/>
                  <a:pt x="342" y="1"/>
                </a:cubicBezTo>
                <a:lnTo>
                  <a:pt x="190" y="21"/>
                </a:lnTo>
                <a:close/>
                <a:moveTo>
                  <a:pt x="169" y="25"/>
                </a:moveTo>
                <a:lnTo>
                  <a:pt x="199" y="44"/>
                </a:lnTo>
                <a:cubicBezTo>
                  <a:pt x="203" y="47"/>
                  <a:pt x="207" y="55"/>
                  <a:pt x="207" y="62"/>
                </a:cubicBezTo>
                <a:lnTo>
                  <a:pt x="207" y="333"/>
                </a:lnTo>
                <a:cubicBezTo>
                  <a:pt x="207" y="340"/>
                  <a:pt x="203" y="343"/>
                  <a:pt x="199" y="340"/>
                </a:cubicBezTo>
                <a:lnTo>
                  <a:pt x="169" y="322"/>
                </a:lnTo>
                <a:cubicBezTo>
                  <a:pt x="165" y="319"/>
                  <a:pt x="161" y="311"/>
                  <a:pt x="161" y="304"/>
                </a:cubicBezTo>
                <a:lnTo>
                  <a:pt x="161" y="33"/>
                </a:lnTo>
                <a:cubicBezTo>
                  <a:pt x="161" y="26"/>
                  <a:pt x="165" y="23"/>
                  <a:pt x="169" y="25"/>
                </a:cubicBezTo>
                <a:close/>
                <a:moveTo>
                  <a:pt x="291" y="109"/>
                </a:moveTo>
                <a:lnTo>
                  <a:pt x="309" y="120"/>
                </a:lnTo>
                <a:cubicBezTo>
                  <a:pt x="310" y="121"/>
                  <a:pt x="310" y="122"/>
                  <a:pt x="311" y="122"/>
                </a:cubicBezTo>
                <a:lnTo>
                  <a:pt x="467" y="102"/>
                </a:lnTo>
                <a:cubicBezTo>
                  <a:pt x="464" y="94"/>
                  <a:pt x="454" y="88"/>
                  <a:pt x="443" y="90"/>
                </a:cubicBezTo>
                <a:lnTo>
                  <a:pt x="291" y="109"/>
                </a:lnTo>
                <a:close/>
                <a:moveTo>
                  <a:pt x="270" y="114"/>
                </a:moveTo>
                <a:lnTo>
                  <a:pt x="300" y="133"/>
                </a:lnTo>
                <a:cubicBezTo>
                  <a:pt x="304" y="136"/>
                  <a:pt x="308" y="144"/>
                  <a:pt x="308" y="151"/>
                </a:cubicBezTo>
                <a:lnTo>
                  <a:pt x="308" y="422"/>
                </a:lnTo>
                <a:cubicBezTo>
                  <a:pt x="308" y="428"/>
                  <a:pt x="304" y="432"/>
                  <a:pt x="300" y="429"/>
                </a:cubicBezTo>
                <a:lnTo>
                  <a:pt x="270" y="410"/>
                </a:lnTo>
                <a:cubicBezTo>
                  <a:pt x="266" y="407"/>
                  <a:pt x="263" y="400"/>
                  <a:pt x="263" y="393"/>
                </a:cubicBezTo>
                <a:lnTo>
                  <a:pt x="263" y="122"/>
                </a:lnTo>
                <a:cubicBezTo>
                  <a:pt x="263" y="115"/>
                  <a:pt x="266" y="111"/>
                  <a:pt x="270" y="114"/>
                </a:cubicBezTo>
                <a:close/>
                <a:moveTo>
                  <a:pt x="322" y="145"/>
                </a:moveTo>
                <a:lnTo>
                  <a:pt x="486" y="124"/>
                </a:lnTo>
                <a:cubicBezTo>
                  <a:pt x="500" y="122"/>
                  <a:pt x="511" y="131"/>
                  <a:pt x="511" y="145"/>
                </a:cubicBezTo>
                <a:lnTo>
                  <a:pt x="511" y="378"/>
                </a:lnTo>
                <a:cubicBezTo>
                  <a:pt x="511" y="391"/>
                  <a:pt x="500" y="404"/>
                  <a:pt x="486" y="406"/>
                </a:cubicBezTo>
                <a:lnTo>
                  <a:pt x="322" y="426"/>
                </a:lnTo>
                <a:lnTo>
                  <a:pt x="322" y="145"/>
                </a:lnTo>
                <a:close/>
                <a:moveTo>
                  <a:pt x="354" y="183"/>
                </a:moveTo>
                <a:lnTo>
                  <a:pt x="481" y="166"/>
                </a:lnTo>
                <a:lnTo>
                  <a:pt x="481" y="224"/>
                </a:lnTo>
                <a:lnTo>
                  <a:pt x="354" y="240"/>
                </a:lnTo>
                <a:lnTo>
                  <a:pt x="354" y="183"/>
                </a:lnTo>
                <a:close/>
                <a:moveTo>
                  <a:pt x="221" y="56"/>
                </a:moveTo>
                <a:lnTo>
                  <a:pt x="384" y="35"/>
                </a:lnTo>
                <a:cubicBezTo>
                  <a:pt x="398" y="33"/>
                  <a:pt x="410" y="43"/>
                  <a:pt x="410" y="56"/>
                </a:cubicBezTo>
                <a:lnTo>
                  <a:pt x="410" y="63"/>
                </a:lnTo>
                <a:lnTo>
                  <a:pt x="255" y="83"/>
                </a:lnTo>
                <a:cubicBezTo>
                  <a:pt x="244" y="86"/>
                  <a:pt x="240" y="93"/>
                  <a:pt x="240" y="107"/>
                </a:cubicBezTo>
                <a:lnTo>
                  <a:pt x="240" y="335"/>
                </a:lnTo>
                <a:lnTo>
                  <a:pt x="221" y="338"/>
                </a:lnTo>
                <a:lnTo>
                  <a:pt x="221" y="56"/>
                </a:lnTo>
                <a:close/>
                <a:moveTo>
                  <a:pt x="101" y="188"/>
                </a:moveTo>
                <a:lnTo>
                  <a:pt x="134" y="188"/>
                </a:lnTo>
                <a:lnTo>
                  <a:pt x="134" y="135"/>
                </a:lnTo>
                <a:lnTo>
                  <a:pt x="104" y="135"/>
                </a:lnTo>
                <a:cubicBezTo>
                  <a:pt x="76" y="135"/>
                  <a:pt x="54" y="158"/>
                  <a:pt x="54" y="186"/>
                </a:cubicBezTo>
                <a:lnTo>
                  <a:pt x="54" y="467"/>
                </a:lnTo>
                <a:cubicBezTo>
                  <a:pt x="54" y="490"/>
                  <a:pt x="69" y="509"/>
                  <a:pt x="90" y="515"/>
                </a:cubicBezTo>
                <a:lnTo>
                  <a:pt x="90" y="515"/>
                </a:lnTo>
                <a:lnTo>
                  <a:pt x="0" y="586"/>
                </a:lnTo>
                <a:lnTo>
                  <a:pt x="0" y="630"/>
                </a:lnTo>
                <a:lnTo>
                  <a:pt x="678" y="630"/>
                </a:lnTo>
                <a:lnTo>
                  <a:pt x="678" y="586"/>
                </a:lnTo>
                <a:lnTo>
                  <a:pt x="582" y="516"/>
                </a:lnTo>
                <a:cubicBezTo>
                  <a:pt x="604" y="511"/>
                  <a:pt x="621" y="491"/>
                  <a:pt x="621" y="467"/>
                </a:cubicBezTo>
                <a:lnTo>
                  <a:pt x="621" y="186"/>
                </a:lnTo>
                <a:cubicBezTo>
                  <a:pt x="621" y="158"/>
                  <a:pt x="598" y="135"/>
                  <a:pt x="571" y="135"/>
                </a:cubicBezTo>
                <a:lnTo>
                  <a:pt x="541" y="135"/>
                </a:lnTo>
                <a:lnTo>
                  <a:pt x="541" y="188"/>
                </a:lnTo>
                <a:lnTo>
                  <a:pt x="573" y="188"/>
                </a:lnTo>
                <a:lnTo>
                  <a:pt x="573" y="474"/>
                </a:lnTo>
                <a:lnTo>
                  <a:pt x="101" y="474"/>
                </a:lnTo>
                <a:lnTo>
                  <a:pt x="101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20"/>
          <p:cNvSpPr>
            <a:spLocks noEditPoints="1"/>
          </p:cNvSpPr>
          <p:nvPr/>
        </p:nvSpPr>
        <p:spPr bwMode="auto">
          <a:xfrm>
            <a:off x="6074325" y="2385459"/>
            <a:ext cx="1261539" cy="875721"/>
          </a:xfrm>
          <a:custGeom>
            <a:avLst/>
            <a:gdLst>
              <a:gd name="T0" fmla="*/ 575 w 745"/>
              <a:gd name="T1" fmla="*/ 570 h 594"/>
              <a:gd name="T2" fmla="*/ 0 w 745"/>
              <a:gd name="T3" fmla="*/ 570 h 594"/>
              <a:gd name="T4" fmla="*/ 298 w 745"/>
              <a:gd name="T5" fmla="*/ 220 h 594"/>
              <a:gd name="T6" fmla="*/ 288 w 745"/>
              <a:gd name="T7" fmla="*/ 209 h 594"/>
              <a:gd name="T8" fmla="*/ 544 w 745"/>
              <a:gd name="T9" fmla="*/ 245 h 594"/>
              <a:gd name="T10" fmla="*/ 32 w 745"/>
              <a:gd name="T11" fmla="*/ 201 h 594"/>
              <a:gd name="T12" fmla="*/ 205 w 745"/>
              <a:gd name="T13" fmla="*/ 430 h 594"/>
              <a:gd name="T14" fmla="*/ 98 w 745"/>
              <a:gd name="T15" fmla="*/ 362 h 594"/>
              <a:gd name="T16" fmla="*/ 98 w 745"/>
              <a:gd name="T17" fmla="*/ 385 h 594"/>
              <a:gd name="T18" fmla="*/ 312 w 745"/>
              <a:gd name="T19" fmla="*/ 317 h 594"/>
              <a:gd name="T20" fmla="*/ 98 w 745"/>
              <a:gd name="T21" fmla="*/ 317 h 594"/>
              <a:gd name="T22" fmla="*/ 312 w 745"/>
              <a:gd name="T23" fmla="*/ 296 h 594"/>
              <a:gd name="T24" fmla="*/ 552 w 745"/>
              <a:gd name="T25" fmla="*/ 249 h 594"/>
              <a:gd name="T26" fmla="*/ 552 w 745"/>
              <a:gd name="T27" fmla="*/ 249 h 594"/>
              <a:gd name="T28" fmla="*/ 552 w 745"/>
              <a:gd name="T29" fmla="*/ 37 h 594"/>
              <a:gd name="T30" fmla="*/ 338 w 745"/>
              <a:gd name="T31" fmla="*/ 134 h 594"/>
              <a:gd name="T32" fmla="*/ 583 w 745"/>
              <a:gd name="T33" fmla="*/ 148 h 594"/>
              <a:gd name="T34" fmla="*/ 373 w 745"/>
              <a:gd name="T35" fmla="*/ 103 h 594"/>
              <a:gd name="T36" fmla="*/ 591 w 745"/>
              <a:gd name="T37" fmla="*/ 258 h 594"/>
              <a:gd name="T38" fmla="*/ 675 w 745"/>
              <a:gd name="T39" fmla="*/ 154 h 594"/>
              <a:gd name="T40" fmla="*/ 698 w 745"/>
              <a:gd name="T41" fmla="*/ 179 h 594"/>
              <a:gd name="T42" fmla="*/ 685 w 745"/>
              <a:gd name="T43" fmla="*/ 152 h 594"/>
              <a:gd name="T44" fmla="*/ 681 w 745"/>
              <a:gd name="T45" fmla="*/ 290 h 594"/>
              <a:gd name="T46" fmla="*/ 680 w 745"/>
              <a:gd name="T47" fmla="*/ 319 h 594"/>
              <a:gd name="T48" fmla="*/ 703 w 745"/>
              <a:gd name="T49" fmla="*/ 319 h 594"/>
              <a:gd name="T50" fmla="*/ 702 w 745"/>
              <a:gd name="T51" fmla="*/ 290 h 594"/>
              <a:gd name="T52" fmla="*/ 698 w 745"/>
              <a:gd name="T53" fmla="*/ 229 h 594"/>
              <a:gd name="T54" fmla="*/ 344 w 745"/>
              <a:gd name="T55" fmla="*/ 320 h 594"/>
              <a:gd name="T56" fmla="*/ 376 w 745"/>
              <a:gd name="T57" fmla="*/ 447 h 594"/>
              <a:gd name="T58" fmla="*/ 389 w 745"/>
              <a:gd name="T59" fmla="*/ 436 h 594"/>
              <a:gd name="T60" fmla="*/ 394 w 745"/>
              <a:gd name="T61" fmla="*/ 420 h 594"/>
              <a:gd name="T62" fmla="*/ 409 w 745"/>
              <a:gd name="T63" fmla="*/ 430 h 594"/>
              <a:gd name="T64" fmla="*/ 420 w 745"/>
              <a:gd name="T65" fmla="*/ 455 h 594"/>
              <a:gd name="T66" fmla="*/ 434 w 745"/>
              <a:gd name="T67" fmla="*/ 465 h 594"/>
              <a:gd name="T68" fmla="*/ 455 w 745"/>
              <a:gd name="T69" fmla="*/ 462 h 594"/>
              <a:gd name="T70" fmla="*/ 451 w 745"/>
              <a:gd name="T71" fmla="*/ 450 h 594"/>
              <a:gd name="T72" fmla="*/ 440 w 745"/>
              <a:gd name="T73" fmla="*/ 425 h 594"/>
              <a:gd name="T74" fmla="*/ 425 w 745"/>
              <a:gd name="T75" fmla="*/ 415 h 594"/>
              <a:gd name="T76" fmla="*/ 463 w 745"/>
              <a:gd name="T77" fmla="*/ 395 h 594"/>
              <a:gd name="T78" fmla="*/ 448 w 745"/>
              <a:gd name="T79" fmla="*/ 390 h 594"/>
              <a:gd name="T80" fmla="*/ 438 w 745"/>
              <a:gd name="T81" fmla="*/ 377 h 594"/>
              <a:gd name="T82" fmla="*/ 422 w 745"/>
              <a:gd name="T83" fmla="*/ 373 h 594"/>
              <a:gd name="T84" fmla="*/ 411 w 745"/>
              <a:gd name="T85" fmla="*/ 359 h 594"/>
              <a:gd name="T86" fmla="*/ 395 w 745"/>
              <a:gd name="T87" fmla="*/ 355 h 594"/>
              <a:gd name="T88" fmla="*/ 385 w 745"/>
              <a:gd name="T89" fmla="*/ 342 h 594"/>
              <a:gd name="T90" fmla="*/ 369 w 745"/>
              <a:gd name="T91" fmla="*/ 337 h 594"/>
              <a:gd name="T92" fmla="*/ 359 w 745"/>
              <a:gd name="T93" fmla="*/ 324 h 594"/>
              <a:gd name="T94" fmla="*/ 69 w 745"/>
              <a:gd name="T95" fmla="*/ 239 h 594"/>
              <a:gd name="T96" fmla="*/ 69 w 745"/>
              <a:gd name="T97" fmla="*/ 497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5" h="594">
                <a:moveTo>
                  <a:pt x="0" y="549"/>
                </a:moveTo>
                <a:lnTo>
                  <a:pt x="575" y="549"/>
                </a:lnTo>
                <a:lnTo>
                  <a:pt x="575" y="570"/>
                </a:lnTo>
                <a:cubicBezTo>
                  <a:pt x="575" y="583"/>
                  <a:pt x="565" y="594"/>
                  <a:pt x="551" y="594"/>
                </a:cubicBezTo>
                <a:lnTo>
                  <a:pt x="24" y="594"/>
                </a:lnTo>
                <a:cubicBezTo>
                  <a:pt x="11" y="594"/>
                  <a:pt x="0" y="583"/>
                  <a:pt x="0" y="570"/>
                </a:cubicBezTo>
                <a:lnTo>
                  <a:pt x="0" y="549"/>
                </a:lnTo>
                <a:close/>
                <a:moveTo>
                  <a:pt x="288" y="209"/>
                </a:moveTo>
                <a:cubicBezTo>
                  <a:pt x="294" y="209"/>
                  <a:pt x="298" y="214"/>
                  <a:pt x="298" y="220"/>
                </a:cubicBezTo>
                <a:cubicBezTo>
                  <a:pt x="298" y="226"/>
                  <a:pt x="294" y="230"/>
                  <a:pt x="288" y="230"/>
                </a:cubicBezTo>
                <a:cubicBezTo>
                  <a:pt x="282" y="230"/>
                  <a:pt x="277" y="226"/>
                  <a:pt x="277" y="220"/>
                </a:cubicBezTo>
                <a:cubicBezTo>
                  <a:pt x="277" y="214"/>
                  <a:pt x="282" y="209"/>
                  <a:pt x="288" y="209"/>
                </a:cubicBezTo>
                <a:close/>
                <a:moveTo>
                  <a:pt x="32" y="201"/>
                </a:moveTo>
                <a:lnTo>
                  <a:pt x="355" y="201"/>
                </a:lnTo>
                <a:cubicBezTo>
                  <a:pt x="421" y="205"/>
                  <a:pt x="483" y="217"/>
                  <a:pt x="544" y="245"/>
                </a:cubicBezTo>
                <a:lnTo>
                  <a:pt x="544" y="536"/>
                </a:lnTo>
                <a:lnTo>
                  <a:pt x="32" y="536"/>
                </a:lnTo>
                <a:lnTo>
                  <a:pt x="32" y="201"/>
                </a:lnTo>
                <a:close/>
                <a:moveTo>
                  <a:pt x="98" y="407"/>
                </a:moveTo>
                <a:lnTo>
                  <a:pt x="205" y="407"/>
                </a:lnTo>
                <a:lnTo>
                  <a:pt x="205" y="430"/>
                </a:lnTo>
                <a:lnTo>
                  <a:pt x="98" y="430"/>
                </a:lnTo>
                <a:lnTo>
                  <a:pt x="98" y="407"/>
                </a:lnTo>
                <a:close/>
                <a:moveTo>
                  <a:pt x="98" y="362"/>
                </a:moveTo>
                <a:lnTo>
                  <a:pt x="312" y="362"/>
                </a:lnTo>
                <a:lnTo>
                  <a:pt x="312" y="385"/>
                </a:lnTo>
                <a:lnTo>
                  <a:pt x="98" y="385"/>
                </a:lnTo>
                <a:lnTo>
                  <a:pt x="98" y="362"/>
                </a:lnTo>
                <a:close/>
                <a:moveTo>
                  <a:pt x="98" y="317"/>
                </a:moveTo>
                <a:lnTo>
                  <a:pt x="312" y="317"/>
                </a:lnTo>
                <a:lnTo>
                  <a:pt x="312" y="340"/>
                </a:lnTo>
                <a:lnTo>
                  <a:pt x="98" y="340"/>
                </a:lnTo>
                <a:lnTo>
                  <a:pt x="98" y="317"/>
                </a:lnTo>
                <a:close/>
                <a:moveTo>
                  <a:pt x="98" y="273"/>
                </a:moveTo>
                <a:lnTo>
                  <a:pt x="312" y="273"/>
                </a:lnTo>
                <a:lnTo>
                  <a:pt x="312" y="296"/>
                </a:lnTo>
                <a:lnTo>
                  <a:pt x="98" y="296"/>
                </a:lnTo>
                <a:lnTo>
                  <a:pt x="98" y="273"/>
                </a:lnTo>
                <a:close/>
                <a:moveTo>
                  <a:pt x="552" y="249"/>
                </a:moveTo>
                <a:cubicBezTo>
                  <a:pt x="560" y="252"/>
                  <a:pt x="579" y="262"/>
                  <a:pt x="584" y="265"/>
                </a:cubicBezTo>
                <a:cubicBezTo>
                  <a:pt x="598" y="274"/>
                  <a:pt x="563" y="279"/>
                  <a:pt x="552" y="280"/>
                </a:cubicBezTo>
                <a:lnTo>
                  <a:pt x="552" y="249"/>
                </a:lnTo>
                <a:close/>
                <a:moveTo>
                  <a:pt x="675" y="154"/>
                </a:moveTo>
                <a:cubicBezTo>
                  <a:pt x="644" y="120"/>
                  <a:pt x="613" y="85"/>
                  <a:pt x="581" y="50"/>
                </a:cubicBezTo>
                <a:cubicBezTo>
                  <a:pt x="571" y="39"/>
                  <a:pt x="566" y="39"/>
                  <a:pt x="552" y="37"/>
                </a:cubicBezTo>
                <a:lnTo>
                  <a:pt x="227" y="1"/>
                </a:lnTo>
                <a:cubicBezTo>
                  <a:pt x="221" y="0"/>
                  <a:pt x="218" y="4"/>
                  <a:pt x="223" y="9"/>
                </a:cubicBezTo>
                <a:lnTo>
                  <a:pt x="338" y="134"/>
                </a:lnTo>
                <a:cubicBezTo>
                  <a:pt x="357" y="97"/>
                  <a:pt x="370" y="78"/>
                  <a:pt x="429" y="85"/>
                </a:cubicBezTo>
                <a:cubicBezTo>
                  <a:pt x="469" y="90"/>
                  <a:pt x="498" y="98"/>
                  <a:pt x="536" y="113"/>
                </a:cubicBezTo>
                <a:cubicBezTo>
                  <a:pt x="559" y="122"/>
                  <a:pt x="572" y="129"/>
                  <a:pt x="583" y="148"/>
                </a:cubicBezTo>
                <a:cubicBezTo>
                  <a:pt x="574" y="136"/>
                  <a:pt x="558" y="128"/>
                  <a:pt x="541" y="121"/>
                </a:cubicBezTo>
                <a:cubicBezTo>
                  <a:pt x="507" y="107"/>
                  <a:pt x="469" y="98"/>
                  <a:pt x="432" y="93"/>
                </a:cubicBezTo>
                <a:cubicBezTo>
                  <a:pt x="410" y="91"/>
                  <a:pt x="388" y="91"/>
                  <a:pt x="373" y="103"/>
                </a:cubicBezTo>
                <a:cubicBezTo>
                  <a:pt x="360" y="113"/>
                  <a:pt x="340" y="158"/>
                  <a:pt x="331" y="175"/>
                </a:cubicBezTo>
                <a:cubicBezTo>
                  <a:pt x="326" y="187"/>
                  <a:pt x="333" y="191"/>
                  <a:pt x="342" y="191"/>
                </a:cubicBezTo>
                <a:cubicBezTo>
                  <a:pt x="429" y="195"/>
                  <a:pt x="513" y="218"/>
                  <a:pt x="591" y="258"/>
                </a:cubicBezTo>
                <a:lnTo>
                  <a:pt x="592" y="214"/>
                </a:lnTo>
                <a:cubicBezTo>
                  <a:pt x="620" y="218"/>
                  <a:pt x="647" y="222"/>
                  <a:pt x="675" y="226"/>
                </a:cubicBezTo>
                <a:lnTo>
                  <a:pt x="675" y="154"/>
                </a:lnTo>
                <a:close/>
                <a:moveTo>
                  <a:pt x="738" y="234"/>
                </a:moveTo>
                <a:cubicBezTo>
                  <a:pt x="742" y="235"/>
                  <a:pt x="745" y="230"/>
                  <a:pt x="741" y="226"/>
                </a:cubicBezTo>
                <a:cubicBezTo>
                  <a:pt x="727" y="210"/>
                  <a:pt x="712" y="195"/>
                  <a:pt x="698" y="179"/>
                </a:cubicBezTo>
                <a:lnTo>
                  <a:pt x="698" y="158"/>
                </a:lnTo>
                <a:cubicBezTo>
                  <a:pt x="698" y="155"/>
                  <a:pt x="695" y="152"/>
                  <a:pt x="691" y="152"/>
                </a:cubicBezTo>
                <a:lnTo>
                  <a:pt x="685" y="152"/>
                </a:lnTo>
                <a:lnTo>
                  <a:pt x="685" y="277"/>
                </a:lnTo>
                <a:cubicBezTo>
                  <a:pt x="683" y="278"/>
                  <a:pt x="682" y="279"/>
                  <a:pt x="682" y="282"/>
                </a:cubicBezTo>
                <a:lnTo>
                  <a:pt x="681" y="290"/>
                </a:lnTo>
                <a:cubicBezTo>
                  <a:pt x="681" y="295"/>
                  <a:pt x="683" y="296"/>
                  <a:pt x="683" y="300"/>
                </a:cubicBezTo>
                <a:lnTo>
                  <a:pt x="682" y="310"/>
                </a:lnTo>
                <a:cubicBezTo>
                  <a:pt x="682" y="313"/>
                  <a:pt x="680" y="315"/>
                  <a:pt x="680" y="319"/>
                </a:cubicBezTo>
                <a:lnTo>
                  <a:pt x="671" y="393"/>
                </a:lnTo>
                <a:cubicBezTo>
                  <a:pt x="675" y="401"/>
                  <a:pt x="707" y="402"/>
                  <a:pt x="712" y="393"/>
                </a:cubicBezTo>
                <a:lnTo>
                  <a:pt x="703" y="319"/>
                </a:lnTo>
                <a:cubicBezTo>
                  <a:pt x="703" y="315"/>
                  <a:pt x="701" y="314"/>
                  <a:pt x="700" y="310"/>
                </a:cubicBezTo>
                <a:lnTo>
                  <a:pt x="700" y="300"/>
                </a:lnTo>
                <a:cubicBezTo>
                  <a:pt x="700" y="296"/>
                  <a:pt x="702" y="296"/>
                  <a:pt x="702" y="290"/>
                </a:cubicBezTo>
                <a:lnTo>
                  <a:pt x="701" y="282"/>
                </a:lnTo>
                <a:cubicBezTo>
                  <a:pt x="701" y="279"/>
                  <a:pt x="700" y="278"/>
                  <a:pt x="697" y="277"/>
                </a:cubicBezTo>
                <a:lnTo>
                  <a:pt x="698" y="229"/>
                </a:lnTo>
                <a:cubicBezTo>
                  <a:pt x="711" y="231"/>
                  <a:pt x="724" y="232"/>
                  <a:pt x="738" y="234"/>
                </a:cubicBezTo>
                <a:close/>
                <a:moveTo>
                  <a:pt x="351" y="318"/>
                </a:moveTo>
                <a:lnTo>
                  <a:pt x="344" y="320"/>
                </a:lnTo>
                <a:lnTo>
                  <a:pt x="370" y="455"/>
                </a:lnTo>
                <a:lnTo>
                  <a:pt x="378" y="453"/>
                </a:lnTo>
                <a:lnTo>
                  <a:pt x="376" y="447"/>
                </a:lnTo>
                <a:lnTo>
                  <a:pt x="383" y="445"/>
                </a:lnTo>
                <a:lnTo>
                  <a:pt x="382" y="438"/>
                </a:lnTo>
                <a:lnTo>
                  <a:pt x="389" y="436"/>
                </a:lnTo>
                <a:lnTo>
                  <a:pt x="388" y="429"/>
                </a:lnTo>
                <a:lnTo>
                  <a:pt x="395" y="428"/>
                </a:lnTo>
                <a:lnTo>
                  <a:pt x="394" y="420"/>
                </a:lnTo>
                <a:lnTo>
                  <a:pt x="400" y="419"/>
                </a:lnTo>
                <a:lnTo>
                  <a:pt x="403" y="432"/>
                </a:lnTo>
                <a:lnTo>
                  <a:pt x="409" y="430"/>
                </a:lnTo>
                <a:lnTo>
                  <a:pt x="412" y="443"/>
                </a:lnTo>
                <a:lnTo>
                  <a:pt x="418" y="442"/>
                </a:lnTo>
                <a:lnTo>
                  <a:pt x="420" y="455"/>
                </a:lnTo>
                <a:lnTo>
                  <a:pt x="427" y="453"/>
                </a:lnTo>
                <a:lnTo>
                  <a:pt x="429" y="466"/>
                </a:lnTo>
                <a:lnTo>
                  <a:pt x="434" y="465"/>
                </a:lnTo>
                <a:lnTo>
                  <a:pt x="435" y="472"/>
                </a:lnTo>
                <a:lnTo>
                  <a:pt x="457" y="468"/>
                </a:lnTo>
                <a:lnTo>
                  <a:pt x="455" y="462"/>
                </a:lnTo>
                <a:lnTo>
                  <a:pt x="460" y="461"/>
                </a:lnTo>
                <a:lnTo>
                  <a:pt x="458" y="448"/>
                </a:lnTo>
                <a:lnTo>
                  <a:pt x="451" y="450"/>
                </a:lnTo>
                <a:lnTo>
                  <a:pt x="449" y="437"/>
                </a:lnTo>
                <a:lnTo>
                  <a:pt x="443" y="438"/>
                </a:lnTo>
                <a:lnTo>
                  <a:pt x="440" y="425"/>
                </a:lnTo>
                <a:lnTo>
                  <a:pt x="434" y="427"/>
                </a:lnTo>
                <a:lnTo>
                  <a:pt x="432" y="414"/>
                </a:lnTo>
                <a:lnTo>
                  <a:pt x="425" y="415"/>
                </a:lnTo>
                <a:lnTo>
                  <a:pt x="424" y="409"/>
                </a:lnTo>
                <a:lnTo>
                  <a:pt x="465" y="401"/>
                </a:lnTo>
                <a:lnTo>
                  <a:pt x="463" y="395"/>
                </a:lnTo>
                <a:lnTo>
                  <a:pt x="457" y="396"/>
                </a:lnTo>
                <a:lnTo>
                  <a:pt x="455" y="389"/>
                </a:lnTo>
                <a:lnTo>
                  <a:pt x="448" y="390"/>
                </a:lnTo>
                <a:lnTo>
                  <a:pt x="446" y="383"/>
                </a:lnTo>
                <a:lnTo>
                  <a:pt x="439" y="384"/>
                </a:lnTo>
                <a:lnTo>
                  <a:pt x="438" y="377"/>
                </a:lnTo>
                <a:lnTo>
                  <a:pt x="430" y="378"/>
                </a:lnTo>
                <a:lnTo>
                  <a:pt x="429" y="371"/>
                </a:lnTo>
                <a:lnTo>
                  <a:pt x="422" y="373"/>
                </a:lnTo>
                <a:lnTo>
                  <a:pt x="420" y="365"/>
                </a:lnTo>
                <a:lnTo>
                  <a:pt x="413" y="367"/>
                </a:lnTo>
                <a:lnTo>
                  <a:pt x="411" y="359"/>
                </a:lnTo>
                <a:lnTo>
                  <a:pt x="404" y="361"/>
                </a:lnTo>
                <a:lnTo>
                  <a:pt x="403" y="354"/>
                </a:lnTo>
                <a:lnTo>
                  <a:pt x="395" y="355"/>
                </a:lnTo>
                <a:lnTo>
                  <a:pt x="394" y="348"/>
                </a:lnTo>
                <a:lnTo>
                  <a:pt x="387" y="349"/>
                </a:lnTo>
                <a:lnTo>
                  <a:pt x="385" y="342"/>
                </a:lnTo>
                <a:lnTo>
                  <a:pt x="378" y="343"/>
                </a:lnTo>
                <a:lnTo>
                  <a:pt x="377" y="336"/>
                </a:lnTo>
                <a:lnTo>
                  <a:pt x="369" y="337"/>
                </a:lnTo>
                <a:lnTo>
                  <a:pt x="368" y="330"/>
                </a:lnTo>
                <a:lnTo>
                  <a:pt x="360" y="331"/>
                </a:lnTo>
                <a:lnTo>
                  <a:pt x="359" y="324"/>
                </a:lnTo>
                <a:lnTo>
                  <a:pt x="353" y="325"/>
                </a:lnTo>
                <a:lnTo>
                  <a:pt x="351" y="318"/>
                </a:lnTo>
                <a:close/>
                <a:moveTo>
                  <a:pt x="69" y="239"/>
                </a:moveTo>
                <a:lnTo>
                  <a:pt x="506" y="239"/>
                </a:lnTo>
                <a:lnTo>
                  <a:pt x="506" y="497"/>
                </a:lnTo>
                <a:lnTo>
                  <a:pt x="69" y="497"/>
                </a:lnTo>
                <a:lnTo>
                  <a:pt x="69" y="2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14"/>
          <p:cNvSpPr>
            <a:spLocks noEditPoints="1"/>
          </p:cNvSpPr>
          <p:nvPr/>
        </p:nvSpPr>
        <p:spPr bwMode="auto">
          <a:xfrm>
            <a:off x="7498957" y="3863167"/>
            <a:ext cx="395577" cy="494730"/>
          </a:xfrm>
          <a:custGeom>
            <a:avLst/>
            <a:gdLst>
              <a:gd name="T0" fmla="*/ 82 w 484"/>
              <a:gd name="T1" fmla="*/ 166 h 606"/>
              <a:gd name="T2" fmla="*/ 82 w 484"/>
              <a:gd name="T3" fmla="*/ 186 h 606"/>
              <a:gd name="T4" fmla="*/ 331 w 484"/>
              <a:gd name="T5" fmla="*/ 193 h 606"/>
              <a:gd name="T6" fmla="*/ 331 w 484"/>
              <a:gd name="T7" fmla="*/ 173 h 606"/>
              <a:gd name="T8" fmla="*/ 387 w 484"/>
              <a:gd name="T9" fmla="*/ 556 h 606"/>
              <a:gd name="T10" fmla="*/ 388 w 484"/>
              <a:gd name="T11" fmla="*/ 564 h 606"/>
              <a:gd name="T12" fmla="*/ 418 w 484"/>
              <a:gd name="T13" fmla="*/ 594 h 606"/>
              <a:gd name="T14" fmla="*/ 474 w 484"/>
              <a:gd name="T15" fmla="*/ 581 h 606"/>
              <a:gd name="T16" fmla="*/ 474 w 484"/>
              <a:gd name="T17" fmla="*/ 531 h 606"/>
              <a:gd name="T18" fmla="*/ 444 w 484"/>
              <a:gd name="T19" fmla="*/ 501 h 606"/>
              <a:gd name="T20" fmla="*/ 418 w 484"/>
              <a:gd name="T21" fmla="*/ 519 h 606"/>
              <a:gd name="T22" fmla="*/ 384 w 484"/>
              <a:gd name="T23" fmla="*/ 553 h 606"/>
              <a:gd name="T24" fmla="*/ 218 w 484"/>
              <a:gd name="T25" fmla="*/ 354 h 606"/>
              <a:gd name="T26" fmla="*/ 229 w 484"/>
              <a:gd name="T27" fmla="*/ 336 h 606"/>
              <a:gd name="T28" fmla="*/ 207 w 484"/>
              <a:gd name="T29" fmla="*/ 320 h 606"/>
              <a:gd name="T30" fmla="*/ 207 w 484"/>
              <a:gd name="T31" fmla="*/ 327 h 606"/>
              <a:gd name="T32" fmla="*/ 246 w 484"/>
              <a:gd name="T33" fmla="*/ 422 h 606"/>
              <a:gd name="T34" fmla="*/ 297 w 484"/>
              <a:gd name="T35" fmla="*/ 364 h 606"/>
              <a:gd name="T36" fmla="*/ 296 w 484"/>
              <a:gd name="T37" fmla="*/ 357 h 606"/>
              <a:gd name="T38" fmla="*/ 224 w 484"/>
              <a:gd name="T39" fmla="*/ 362 h 606"/>
              <a:gd name="T40" fmla="*/ 224 w 484"/>
              <a:gd name="T41" fmla="*/ 368 h 606"/>
              <a:gd name="T42" fmla="*/ 246 w 484"/>
              <a:gd name="T43" fmla="*/ 422 h 606"/>
              <a:gd name="T44" fmla="*/ 429 w 484"/>
              <a:gd name="T45" fmla="*/ 493 h 606"/>
              <a:gd name="T46" fmla="*/ 429 w 484"/>
              <a:gd name="T47" fmla="*/ 487 h 606"/>
              <a:gd name="T48" fmla="*/ 394 w 484"/>
              <a:gd name="T49" fmla="*/ 451 h 606"/>
              <a:gd name="T50" fmla="*/ 256 w 484"/>
              <a:gd name="T51" fmla="*/ 425 h 606"/>
              <a:gd name="T52" fmla="*/ 256 w 484"/>
              <a:gd name="T53" fmla="*/ 432 h 606"/>
              <a:gd name="T54" fmla="*/ 354 w 484"/>
              <a:gd name="T55" fmla="*/ 530 h 606"/>
              <a:gd name="T56" fmla="*/ 395 w 484"/>
              <a:gd name="T57" fmla="*/ 528 h 606"/>
              <a:gd name="T58" fmla="*/ 20 w 484"/>
              <a:gd name="T59" fmla="*/ 150 h 606"/>
              <a:gd name="T60" fmla="*/ 89 w 484"/>
              <a:gd name="T61" fmla="*/ 152 h 606"/>
              <a:gd name="T62" fmla="*/ 141 w 484"/>
              <a:gd name="T63" fmla="*/ 100 h 606"/>
              <a:gd name="T64" fmla="*/ 141 w 484"/>
              <a:gd name="T65" fmla="*/ 93 h 606"/>
              <a:gd name="T66" fmla="*/ 383 w 484"/>
              <a:gd name="T67" fmla="*/ 28 h 606"/>
              <a:gd name="T68" fmla="*/ 394 w 484"/>
              <a:gd name="T69" fmla="*/ 422 h 606"/>
              <a:gd name="T70" fmla="*/ 414 w 484"/>
              <a:gd name="T71" fmla="*/ 449 h 606"/>
              <a:gd name="T72" fmla="*/ 414 w 484"/>
              <a:gd name="T73" fmla="*/ 39 h 606"/>
              <a:gd name="T74" fmla="*/ 383 w 484"/>
              <a:gd name="T75" fmla="*/ 0 h 606"/>
              <a:gd name="T76" fmla="*/ 121 w 484"/>
              <a:gd name="T77" fmla="*/ 2 h 606"/>
              <a:gd name="T78" fmla="*/ 0 w 484"/>
              <a:gd name="T79" fmla="*/ 123 h 606"/>
              <a:gd name="T80" fmla="*/ 0 w 484"/>
              <a:gd name="T81" fmla="*/ 492 h 606"/>
              <a:gd name="T82" fmla="*/ 31 w 484"/>
              <a:gd name="T83" fmla="*/ 530 h 606"/>
              <a:gd name="T84" fmla="*/ 319 w 484"/>
              <a:gd name="T85" fmla="*/ 524 h 606"/>
              <a:gd name="T86" fmla="*/ 305 w 484"/>
              <a:gd name="T87" fmla="*/ 503 h 606"/>
              <a:gd name="T88" fmla="*/ 20 w 484"/>
              <a:gd name="T89" fmla="*/ 492 h 606"/>
              <a:gd name="T90" fmla="*/ 20 w 484"/>
              <a:gd name="T91" fmla="*/ 150 h 606"/>
              <a:gd name="T92" fmla="*/ 156 w 484"/>
              <a:gd name="T93" fmla="*/ 322 h 606"/>
              <a:gd name="T94" fmla="*/ 156 w 484"/>
              <a:gd name="T95" fmla="*/ 301 h 606"/>
              <a:gd name="T96" fmla="*/ 82 w 484"/>
              <a:gd name="T97" fmla="*/ 294 h 606"/>
              <a:gd name="T98" fmla="*/ 82 w 484"/>
              <a:gd name="T99" fmla="*/ 315 h 606"/>
              <a:gd name="T100" fmla="*/ 82 w 484"/>
              <a:gd name="T101" fmla="*/ 272 h 606"/>
              <a:gd name="T102" fmla="*/ 331 w 484"/>
              <a:gd name="T103" fmla="*/ 279 h 606"/>
              <a:gd name="T104" fmla="*/ 331 w 484"/>
              <a:gd name="T105" fmla="*/ 258 h 606"/>
              <a:gd name="T106" fmla="*/ 82 w 484"/>
              <a:gd name="T107" fmla="*/ 252 h 606"/>
              <a:gd name="T108" fmla="*/ 82 w 484"/>
              <a:gd name="T109" fmla="*/ 272 h 606"/>
              <a:gd name="T110" fmla="*/ 82 w 484"/>
              <a:gd name="T111" fmla="*/ 236 h 606"/>
              <a:gd name="T112" fmla="*/ 331 w 484"/>
              <a:gd name="T113" fmla="*/ 229 h 606"/>
              <a:gd name="T114" fmla="*/ 331 w 484"/>
              <a:gd name="T115" fmla="*/ 209 h 606"/>
              <a:gd name="T116" fmla="*/ 82 w 484"/>
              <a:gd name="T117" fmla="*/ 21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606">
                <a:moveTo>
                  <a:pt x="331" y="166"/>
                </a:moveTo>
                <a:lnTo>
                  <a:pt x="82" y="166"/>
                </a:lnTo>
                <a:lnTo>
                  <a:pt x="82" y="173"/>
                </a:lnTo>
                <a:lnTo>
                  <a:pt x="82" y="186"/>
                </a:lnTo>
                <a:lnTo>
                  <a:pt x="82" y="193"/>
                </a:lnTo>
                <a:lnTo>
                  <a:pt x="331" y="193"/>
                </a:lnTo>
                <a:lnTo>
                  <a:pt x="331" y="186"/>
                </a:lnTo>
                <a:lnTo>
                  <a:pt x="331" y="173"/>
                </a:lnTo>
                <a:lnTo>
                  <a:pt x="331" y="166"/>
                </a:lnTo>
                <a:close/>
                <a:moveTo>
                  <a:pt x="387" y="556"/>
                </a:moveTo>
                <a:lnTo>
                  <a:pt x="384" y="560"/>
                </a:lnTo>
                <a:lnTo>
                  <a:pt x="388" y="564"/>
                </a:lnTo>
                <a:lnTo>
                  <a:pt x="408" y="583"/>
                </a:lnTo>
                <a:lnTo>
                  <a:pt x="418" y="594"/>
                </a:lnTo>
                <a:cubicBezTo>
                  <a:pt x="430" y="606"/>
                  <a:pt x="450" y="606"/>
                  <a:pt x="462" y="594"/>
                </a:cubicBezTo>
                <a:lnTo>
                  <a:pt x="474" y="581"/>
                </a:lnTo>
                <a:cubicBezTo>
                  <a:pt x="481" y="575"/>
                  <a:pt x="484" y="565"/>
                  <a:pt x="483" y="556"/>
                </a:cubicBezTo>
                <a:cubicBezTo>
                  <a:pt x="484" y="548"/>
                  <a:pt x="481" y="538"/>
                  <a:pt x="474" y="531"/>
                </a:cubicBezTo>
                <a:lnTo>
                  <a:pt x="462" y="519"/>
                </a:lnTo>
                <a:lnTo>
                  <a:pt x="444" y="501"/>
                </a:lnTo>
                <a:lnTo>
                  <a:pt x="440" y="497"/>
                </a:lnTo>
                <a:lnTo>
                  <a:pt x="418" y="519"/>
                </a:lnTo>
                <a:lnTo>
                  <a:pt x="412" y="525"/>
                </a:lnTo>
                <a:lnTo>
                  <a:pt x="384" y="553"/>
                </a:lnTo>
                <a:lnTo>
                  <a:pt x="387" y="556"/>
                </a:lnTo>
                <a:close/>
                <a:moveTo>
                  <a:pt x="218" y="354"/>
                </a:moveTo>
                <a:lnTo>
                  <a:pt x="234" y="338"/>
                </a:lnTo>
                <a:lnTo>
                  <a:pt x="229" y="336"/>
                </a:lnTo>
                <a:lnTo>
                  <a:pt x="234" y="331"/>
                </a:lnTo>
                <a:lnTo>
                  <a:pt x="207" y="320"/>
                </a:lnTo>
                <a:lnTo>
                  <a:pt x="211" y="328"/>
                </a:lnTo>
                <a:lnTo>
                  <a:pt x="207" y="327"/>
                </a:lnTo>
                <a:lnTo>
                  <a:pt x="218" y="354"/>
                </a:lnTo>
                <a:close/>
                <a:moveTo>
                  <a:pt x="246" y="422"/>
                </a:moveTo>
                <a:lnTo>
                  <a:pt x="302" y="366"/>
                </a:lnTo>
                <a:lnTo>
                  <a:pt x="297" y="364"/>
                </a:lnTo>
                <a:lnTo>
                  <a:pt x="302" y="359"/>
                </a:lnTo>
                <a:lnTo>
                  <a:pt x="296" y="357"/>
                </a:lnTo>
                <a:lnTo>
                  <a:pt x="249" y="337"/>
                </a:lnTo>
                <a:lnTo>
                  <a:pt x="224" y="362"/>
                </a:lnTo>
                <a:lnTo>
                  <a:pt x="226" y="367"/>
                </a:lnTo>
                <a:lnTo>
                  <a:pt x="224" y="368"/>
                </a:lnTo>
                <a:lnTo>
                  <a:pt x="243" y="416"/>
                </a:lnTo>
                <a:lnTo>
                  <a:pt x="246" y="422"/>
                </a:lnTo>
                <a:close/>
                <a:moveTo>
                  <a:pt x="412" y="511"/>
                </a:moveTo>
                <a:lnTo>
                  <a:pt x="429" y="493"/>
                </a:lnTo>
                <a:lnTo>
                  <a:pt x="426" y="490"/>
                </a:lnTo>
                <a:lnTo>
                  <a:pt x="429" y="487"/>
                </a:lnTo>
                <a:lnTo>
                  <a:pt x="414" y="472"/>
                </a:lnTo>
                <a:lnTo>
                  <a:pt x="394" y="451"/>
                </a:lnTo>
                <a:lnTo>
                  <a:pt x="312" y="369"/>
                </a:lnTo>
                <a:lnTo>
                  <a:pt x="256" y="425"/>
                </a:lnTo>
                <a:lnTo>
                  <a:pt x="260" y="429"/>
                </a:lnTo>
                <a:lnTo>
                  <a:pt x="256" y="432"/>
                </a:lnTo>
                <a:lnTo>
                  <a:pt x="334" y="510"/>
                </a:lnTo>
                <a:lnTo>
                  <a:pt x="354" y="530"/>
                </a:lnTo>
                <a:lnTo>
                  <a:pt x="374" y="549"/>
                </a:lnTo>
                <a:lnTo>
                  <a:pt x="395" y="528"/>
                </a:lnTo>
                <a:lnTo>
                  <a:pt x="412" y="511"/>
                </a:lnTo>
                <a:close/>
                <a:moveTo>
                  <a:pt x="20" y="150"/>
                </a:moveTo>
                <a:lnTo>
                  <a:pt x="89" y="152"/>
                </a:lnTo>
                <a:lnTo>
                  <a:pt x="89" y="152"/>
                </a:lnTo>
                <a:lnTo>
                  <a:pt x="89" y="152"/>
                </a:lnTo>
                <a:cubicBezTo>
                  <a:pt x="118" y="152"/>
                  <a:pt x="141" y="129"/>
                  <a:pt x="141" y="100"/>
                </a:cubicBezTo>
                <a:lnTo>
                  <a:pt x="141" y="94"/>
                </a:lnTo>
                <a:lnTo>
                  <a:pt x="141" y="93"/>
                </a:lnTo>
                <a:lnTo>
                  <a:pt x="141" y="28"/>
                </a:lnTo>
                <a:lnTo>
                  <a:pt x="383" y="28"/>
                </a:lnTo>
                <a:cubicBezTo>
                  <a:pt x="389" y="28"/>
                  <a:pt x="394" y="32"/>
                  <a:pt x="394" y="38"/>
                </a:cubicBezTo>
                <a:lnTo>
                  <a:pt x="394" y="422"/>
                </a:lnTo>
                <a:lnTo>
                  <a:pt x="394" y="429"/>
                </a:lnTo>
                <a:lnTo>
                  <a:pt x="414" y="449"/>
                </a:lnTo>
                <a:lnTo>
                  <a:pt x="414" y="443"/>
                </a:lnTo>
                <a:lnTo>
                  <a:pt x="414" y="39"/>
                </a:lnTo>
                <a:lnTo>
                  <a:pt x="414" y="32"/>
                </a:lnTo>
                <a:cubicBezTo>
                  <a:pt x="414" y="15"/>
                  <a:pt x="400" y="0"/>
                  <a:pt x="383" y="0"/>
                </a:cubicBezTo>
                <a:lnTo>
                  <a:pt x="123" y="0"/>
                </a:lnTo>
                <a:lnTo>
                  <a:pt x="121" y="2"/>
                </a:lnTo>
                <a:lnTo>
                  <a:pt x="1" y="122"/>
                </a:lnTo>
                <a:lnTo>
                  <a:pt x="0" y="123"/>
                </a:lnTo>
                <a:lnTo>
                  <a:pt x="0" y="130"/>
                </a:lnTo>
                <a:lnTo>
                  <a:pt x="0" y="492"/>
                </a:lnTo>
                <a:lnTo>
                  <a:pt x="0" y="499"/>
                </a:lnTo>
                <a:cubicBezTo>
                  <a:pt x="0" y="516"/>
                  <a:pt x="14" y="530"/>
                  <a:pt x="31" y="530"/>
                </a:cubicBezTo>
                <a:lnTo>
                  <a:pt x="326" y="530"/>
                </a:lnTo>
                <a:lnTo>
                  <a:pt x="319" y="524"/>
                </a:lnTo>
                <a:lnTo>
                  <a:pt x="326" y="524"/>
                </a:lnTo>
                <a:lnTo>
                  <a:pt x="305" y="503"/>
                </a:lnTo>
                <a:lnTo>
                  <a:pt x="31" y="503"/>
                </a:lnTo>
                <a:cubicBezTo>
                  <a:pt x="25" y="503"/>
                  <a:pt x="21" y="498"/>
                  <a:pt x="20" y="492"/>
                </a:cubicBezTo>
                <a:lnTo>
                  <a:pt x="20" y="492"/>
                </a:lnTo>
                <a:lnTo>
                  <a:pt x="20" y="150"/>
                </a:lnTo>
                <a:close/>
                <a:moveTo>
                  <a:pt x="82" y="322"/>
                </a:moveTo>
                <a:lnTo>
                  <a:pt x="156" y="322"/>
                </a:lnTo>
                <a:lnTo>
                  <a:pt x="156" y="315"/>
                </a:lnTo>
                <a:lnTo>
                  <a:pt x="156" y="301"/>
                </a:lnTo>
                <a:lnTo>
                  <a:pt x="156" y="294"/>
                </a:lnTo>
                <a:lnTo>
                  <a:pt x="82" y="294"/>
                </a:lnTo>
                <a:lnTo>
                  <a:pt x="82" y="301"/>
                </a:lnTo>
                <a:lnTo>
                  <a:pt x="82" y="315"/>
                </a:lnTo>
                <a:lnTo>
                  <a:pt x="82" y="322"/>
                </a:lnTo>
                <a:close/>
                <a:moveTo>
                  <a:pt x="82" y="272"/>
                </a:moveTo>
                <a:lnTo>
                  <a:pt x="82" y="279"/>
                </a:lnTo>
                <a:lnTo>
                  <a:pt x="331" y="279"/>
                </a:lnTo>
                <a:lnTo>
                  <a:pt x="331" y="272"/>
                </a:lnTo>
                <a:lnTo>
                  <a:pt x="331" y="258"/>
                </a:lnTo>
                <a:lnTo>
                  <a:pt x="331" y="252"/>
                </a:lnTo>
                <a:lnTo>
                  <a:pt x="82" y="252"/>
                </a:lnTo>
                <a:lnTo>
                  <a:pt x="82" y="258"/>
                </a:lnTo>
                <a:lnTo>
                  <a:pt x="82" y="272"/>
                </a:lnTo>
                <a:close/>
                <a:moveTo>
                  <a:pt x="82" y="229"/>
                </a:moveTo>
                <a:lnTo>
                  <a:pt x="82" y="236"/>
                </a:lnTo>
                <a:lnTo>
                  <a:pt x="331" y="236"/>
                </a:lnTo>
                <a:lnTo>
                  <a:pt x="331" y="229"/>
                </a:lnTo>
                <a:lnTo>
                  <a:pt x="331" y="216"/>
                </a:lnTo>
                <a:lnTo>
                  <a:pt x="331" y="209"/>
                </a:lnTo>
                <a:lnTo>
                  <a:pt x="82" y="209"/>
                </a:lnTo>
                <a:lnTo>
                  <a:pt x="82" y="216"/>
                </a:lnTo>
                <a:lnTo>
                  <a:pt x="82" y="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0" y="1160145"/>
            <a:ext cx="3755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285368" y="204043"/>
            <a:ext cx="2266315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Contact Us</a:t>
            </a:r>
            <a:endParaRPr lang="en-US" altLang="zh-CN" sz="3000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6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930393" y="2177268"/>
            <a:ext cx="5268550" cy="2057400"/>
            <a:chOff x="5296109" y="2703580"/>
            <a:chExt cx="5268550" cy="2057400"/>
          </a:xfrm>
        </p:grpSpPr>
        <p:sp>
          <p:nvSpPr>
            <p:cNvPr id="6" name="矩形: 圆角 2"/>
            <p:cNvSpPr/>
            <p:nvPr/>
          </p:nvSpPr>
          <p:spPr>
            <a:xfrm>
              <a:off x="5296109" y="2703580"/>
              <a:ext cx="5268550" cy="2057400"/>
            </a:xfrm>
            <a:prstGeom prst="roundRect">
              <a:avLst/>
            </a:prstGeom>
            <a:solidFill>
              <a:srgbClr val="AACE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4"/>
            <p:cNvSpPr txBox="1"/>
            <p:nvPr/>
          </p:nvSpPr>
          <p:spPr>
            <a:xfrm>
              <a:off x="5881239" y="2952853"/>
              <a:ext cx="42739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rgbClr val="403D87"/>
                  </a:solidFill>
                </a:rPr>
                <a:t>答疑时间</a:t>
              </a:r>
              <a:endParaRPr lang="zh-CN" altLang="en-US" sz="7200" b="1" dirty="0">
                <a:solidFill>
                  <a:srgbClr val="403D87"/>
                </a:solidFill>
              </a:endParaRPr>
            </a:p>
          </p:txBody>
        </p:sp>
        <p:sp>
          <p:nvSpPr>
            <p:cNvPr id="8" name="文本框 8"/>
            <p:cNvSpPr txBox="1"/>
            <p:nvPr/>
          </p:nvSpPr>
          <p:spPr>
            <a:xfrm>
              <a:off x="5806808" y="3984817"/>
              <a:ext cx="42739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403D87"/>
                  </a:solidFill>
                  <a:latin typeface="Bloody Impact" panose="02000506000000020004" pitchFamily="2" charset="0"/>
                </a:rPr>
                <a:t>Question time</a:t>
              </a:r>
              <a:endParaRPr lang="zh-CN" altLang="en-US" sz="4400" b="1" dirty="0">
                <a:solidFill>
                  <a:srgbClr val="403D87"/>
                </a:solidFill>
                <a:latin typeface="Bloody Impact" panose="02000506000000020004" pitchFamily="2" charset="0"/>
              </a:endParaRPr>
            </a:p>
          </p:txBody>
        </p:sp>
      </p:grpSp>
      <p:pic>
        <p:nvPicPr>
          <p:cNvPr id="11" name="图片 10" descr="A000220150318G54PPIC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54881" y="1451343"/>
            <a:ext cx="2449593" cy="36916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38735" y="-19050"/>
            <a:ext cx="12230100" cy="6877050"/>
            <a:chOff x="-61" y="-30"/>
            <a:chExt cx="19260" cy="1083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61" y="-30"/>
              <a:ext cx="19261" cy="1083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3998" y="6832"/>
              <a:ext cx="5002" cy="1152"/>
            </a:xfrm>
            <a:prstGeom prst="rect">
              <a:avLst/>
            </a:prstGeom>
            <a:solidFill>
              <a:srgbClr val="403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黑体 CN Light" panose="020B0300000000000000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6" y="7151"/>
              <a:ext cx="4322" cy="7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169" y="180548"/>
            <a:ext cx="13594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Culture</a:t>
            </a:r>
            <a:endParaRPr lang="zh-CN" altLang="en-US" sz="2000" dirty="0">
              <a:solidFill>
                <a:srgbClr val="403D87"/>
              </a:solidFill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ea typeface="微软雅黑" panose="020B0503020204020204" pitchFamily="34" charset="-122"/>
              </a:rPr>
              <a:t>企业文化</a:t>
            </a:r>
            <a:endParaRPr lang="en-US" altLang="zh-CN" sz="2000" dirty="0">
              <a:solidFill>
                <a:srgbClr val="403D87"/>
              </a:solidFill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ea typeface="微软雅黑" panose="020B0503020204020204" pitchFamily="34" charset="-122"/>
            </a:endParaRPr>
          </a:p>
        </p:txBody>
      </p:sp>
      <p:pic>
        <p:nvPicPr>
          <p:cNvPr id="6" name="图片 5" descr="20170603企业画册(ppt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1725931"/>
            <a:ext cx="4168545" cy="1296670"/>
          </a:xfrm>
          <a:prstGeom prst="rect">
            <a:avLst/>
          </a:prstGeom>
        </p:spPr>
      </p:pic>
      <p:pic>
        <p:nvPicPr>
          <p:cNvPr id="7" name="图片 6" descr="20170603企业画册(ppt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554" y="1384300"/>
            <a:ext cx="3665359" cy="341630"/>
          </a:xfrm>
          <a:prstGeom prst="rect">
            <a:avLst/>
          </a:prstGeom>
        </p:spPr>
      </p:pic>
      <p:pic>
        <p:nvPicPr>
          <p:cNvPr id="8" name="图片 7" descr="20170603企业画册(ppt)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28" y="1866900"/>
            <a:ext cx="6223572" cy="499110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shutterstock_7230818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3351530"/>
            <a:ext cx="4514850" cy="2706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>
            <a:off x="508000" y="233680"/>
            <a:ext cx="10802295" cy="5455920"/>
          </a:xfrm>
          <a:custGeom>
            <a:avLst/>
            <a:gdLst>
              <a:gd name="connsiteX0" fmla="*/ 0 w 10802295"/>
              <a:gd name="connsiteY0" fmla="*/ 5455920 h 5455920"/>
              <a:gd name="connsiteX1" fmla="*/ 10708640 w 10802295"/>
              <a:gd name="connsiteY1" fmla="*/ 3525520 h 5455920"/>
              <a:gd name="connsiteX2" fmla="*/ 5455920 w 10802295"/>
              <a:gd name="connsiteY2" fmla="*/ 1808480 h 5455920"/>
              <a:gd name="connsiteX3" fmla="*/ 9784080 w 10802295"/>
              <a:gd name="connsiteY3" fmla="*/ 0 h 545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2295" h="5455920">
                <a:moveTo>
                  <a:pt x="0" y="5455920"/>
                </a:moveTo>
                <a:cubicBezTo>
                  <a:pt x="4899660" y="4794673"/>
                  <a:pt x="9799320" y="4133427"/>
                  <a:pt x="10708640" y="3525520"/>
                </a:cubicBezTo>
                <a:cubicBezTo>
                  <a:pt x="11617960" y="2917613"/>
                  <a:pt x="5610013" y="2396067"/>
                  <a:pt x="5455920" y="1808480"/>
                </a:cubicBezTo>
                <a:cubicBezTo>
                  <a:pt x="5301827" y="1220893"/>
                  <a:pt x="7542953" y="610446"/>
                  <a:pt x="9784080" y="0"/>
                </a:cubicBezTo>
              </a:path>
            </a:pathLst>
          </a:custGeom>
          <a:noFill/>
          <a:ln w="19050">
            <a:solidFill>
              <a:srgbClr val="403D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06987" y="5306975"/>
            <a:ext cx="420370" cy="420370"/>
          </a:xfrm>
          <a:prstGeom prst="rect">
            <a:avLst/>
          </a:prstGeom>
        </p:spPr>
      </p:pic>
      <p:pic>
        <p:nvPicPr>
          <p:cNvPr id="21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81189" y="5063061"/>
            <a:ext cx="420370" cy="420370"/>
          </a:xfrm>
          <a:prstGeom prst="rect">
            <a:avLst/>
          </a:prstGeom>
        </p:spPr>
      </p:pic>
      <p:pic>
        <p:nvPicPr>
          <p:cNvPr id="75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3444" y="5477023"/>
            <a:ext cx="420370" cy="42037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05582" y="194198"/>
            <a:ext cx="256671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403D87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Milestone</a:t>
            </a:r>
            <a:endParaRPr lang="en-US" altLang="zh-CN" sz="2800" b="1" dirty="0">
              <a:solidFill>
                <a:srgbClr val="403D87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  <a:p>
            <a:r>
              <a:rPr lang="zh-CN" altLang="en-US" sz="2800" b="1" dirty="0">
                <a:solidFill>
                  <a:srgbClr val="403D87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发展历程</a:t>
            </a:r>
            <a:endParaRPr lang="zh-CN" altLang="en-US" sz="2800" b="1" dirty="0">
              <a:solidFill>
                <a:srgbClr val="403D87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103" y="52394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2000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31211" y="50276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2004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51695" y="48063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2005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pic>
        <p:nvPicPr>
          <p:cNvPr id="28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53690" y="4813926"/>
            <a:ext cx="420370" cy="42037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805462" y="45767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2006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pic>
        <p:nvPicPr>
          <p:cNvPr id="31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910745" y="4566413"/>
            <a:ext cx="420370" cy="4203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521365" y="43570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2011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pic>
        <p:nvPicPr>
          <p:cNvPr id="37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061377" y="4293363"/>
            <a:ext cx="420370" cy="42037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7985364" y="39869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2015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762875" y="4713605"/>
            <a:ext cx="22009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并购玲涛光电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获得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CNAS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国家实验室认证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获批深圳市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LED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电视背光源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工程技术研究开发中心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获取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TOYODA GOSEI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白光专利授权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40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963928" y="3936477"/>
            <a:ext cx="420370" cy="42037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9754235" y="4293235"/>
            <a:ext cx="243649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浙江全资子公司成立，开始建立义乌工业园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获取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GE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氟化物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KSF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荧光粉应用专利授权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获得国家技术发明一等奖和二等奖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544650" y="37355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2016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pic>
        <p:nvPicPr>
          <p:cNvPr id="44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985197" y="2513647"/>
            <a:ext cx="420370" cy="42037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7916462" y="22098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2017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545986" y="2311125"/>
            <a:ext cx="1628127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</a:rPr>
              <a:t>安芯基金参股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47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278052" y="815834"/>
            <a:ext cx="420370" cy="42037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8061557" y="27124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2021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643003" y="995921"/>
            <a:ext cx="2741295" cy="73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瑞丰大厦金装封顶</a:t>
            </a:r>
            <a:endParaRPr lang="zh-CN" altLang="en-US" sz="1100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特种照明事业部整线搬迁至义乌生产基地</a:t>
            </a:r>
            <a:endParaRPr lang="zh-CN" altLang="en-US" sz="1100" dirty="0">
              <a:latin typeface="Arial Unicode MS" panose="020B0604020202020204" charset="-122"/>
              <a:ea typeface="Arial Unicode MS" panose="020B0604020202020204" charset="-122"/>
            </a:endParaRPr>
          </a:p>
          <a:p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国内最早一批建成</a:t>
            </a:r>
            <a:r>
              <a:rPr lang="en-US" altLang="zh-CN" sz="1100" dirty="0">
                <a:latin typeface="Arial Unicode MS" panose="020B0604020202020204" charset="-122"/>
                <a:ea typeface="Arial Unicode MS" panose="020B0604020202020204" charset="-122"/>
              </a:rPr>
              <a:t>MINI LED</a:t>
            </a:r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量产线企业</a:t>
            </a:r>
            <a:endParaRPr lang="zh-CN" altLang="en-US" sz="1100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4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93777" y="2047099"/>
            <a:ext cx="420370" cy="4203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94252" y="2047337"/>
            <a:ext cx="6451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201</a:t>
            </a:r>
            <a:r>
              <a:rPr lang="en-US" b="1" dirty="0">
                <a:solidFill>
                  <a:srgbClr val="403D87"/>
                </a:solidFill>
              </a:rPr>
              <a:t>8</a:t>
            </a:r>
            <a:endParaRPr lang="en-US" b="1" dirty="0">
              <a:solidFill>
                <a:srgbClr val="403D87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13675" y="1769003"/>
            <a:ext cx="2847975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en-US" altLang="zh-CN" sz="1100" dirty="0">
                <a:latin typeface="Arial Unicode MS" panose="020B0604020202020204" charset="-122"/>
                <a:ea typeface="Arial Unicode MS" panose="020B0604020202020204" charset="-122"/>
              </a:rPr>
              <a:t>· </a:t>
            </a:r>
            <a:r>
              <a:rPr lang="en-US" sz="1100" dirty="0">
                <a:latin typeface="Arial Unicode MS" panose="020B0604020202020204" charset="-122"/>
                <a:ea typeface="Arial Unicode MS" panose="020B0604020202020204" charset="-122"/>
              </a:rPr>
              <a:t>Mini LED</a:t>
            </a:r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量产</a:t>
            </a:r>
            <a:endParaRPr lang="en-US" altLang="zh-CN" sz="1100" dirty="0">
              <a:latin typeface="Arial Unicode MS" panose="020B0604020202020204" charset="-122"/>
              <a:ea typeface="Arial Unicode MS" panose="020B0604020202020204" charset="-122"/>
              <a:sym typeface="+mn-ea"/>
            </a:endParaRPr>
          </a:p>
          <a:p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获批广东省</a:t>
            </a:r>
            <a:r>
              <a:rPr lang="en-US" altLang="zh-CN" sz="1100" dirty="0">
                <a:latin typeface="Arial Unicode MS" panose="020B0604020202020204" charset="-122"/>
                <a:ea typeface="Arial Unicode MS" panose="020B0604020202020204" charset="-122"/>
              </a:rPr>
              <a:t>LED</a:t>
            </a:r>
            <a:r>
              <a:rPr lang="zh-CN" altLang="en-US" sz="1100" dirty="0">
                <a:latin typeface="Arial Unicode MS" panose="020B0604020202020204" charset="-122"/>
                <a:ea typeface="Arial Unicode MS" panose="020B0604020202020204" charset="-122"/>
              </a:rPr>
              <a:t>背光电视工程技术研究中心</a:t>
            </a:r>
            <a:endParaRPr lang="zh-CN" altLang="en-US" sz="1100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1109749" y="2715260"/>
          <a:ext cx="935355" cy="1274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Acrobat Document" r:id="rId2" imgW="8813800" imgH="13119100" progId="">
                  <p:embed/>
                </p:oleObj>
              </mc:Choice>
              <mc:Fallback>
                <p:oleObj name="Acrobat Document" r:id="rId2" imgW="8813800" imgH="13119100" progId="">
                  <p:embed/>
                  <p:pic>
                    <p:nvPicPr>
                      <p:cNvPr id="0" name="Object 3" descr="image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09749" y="2715260"/>
                        <a:ext cx="935355" cy="1274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544685" y="2715260"/>
          <a:ext cx="1520190" cy="1138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Acrobat Document" r:id="rId4" imgW="5689600" imgH="7391400" progId="">
                  <p:embed/>
                </p:oleObj>
              </mc:Choice>
              <mc:Fallback>
                <p:oleObj name="Acrobat Document" r:id="rId4" imgW="5689600" imgH="7391400" progId="">
                  <p:embed/>
                  <p:pic>
                    <p:nvPicPr>
                      <p:cNvPr id="0" name="Object 4" descr="image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4685" y="2715260"/>
                        <a:ext cx="1520190" cy="11385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椭圆 53"/>
          <p:cNvSpPr/>
          <p:nvPr/>
        </p:nvSpPr>
        <p:spPr>
          <a:xfrm>
            <a:off x="5646450" y="2715504"/>
            <a:ext cx="2352070" cy="153085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本框 7"/>
          <p:cNvSpPr txBox="1"/>
          <p:nvPr/>
        </p:nvSpPr>
        <p:spPr>
          <a:xfrm>
            <a:off x="305435" y="5927725"/>
            <a:ext cx="77089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公司成立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92359" y="5729636"/>
            <a:ext cx="145097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被授予高新技术企业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74206" y="5529842"/>
            <a:ext cx="138583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博通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Broadcom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公司</a:t>
            </a:r>
            <a:r>
              <a:rPr lang="en-US" altLang="zh-CN" dirty="0">
                <a:latin typeface="Arial Unicode MS" panose="020B0604020202020204" charset="-122"/>
                <a:ea typeface="Arial Unicode MS" panose="020B0604020202020204" charset="-122"/>
              </a:rPr>
              <a:t>OEM/ODM</a:t>
            </a:r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合作伙伴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07890" y="5317173"/>
            <a:ext cx="1385838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宁波全资子公司成立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76085" y="4986655"/>
            <a:ext cx="92202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Arial Unicode MS" panose="020B0604020202020204" charset="-122"/>
                <a:ea typeface="Arial Unicode MS" panose="020B0604020202020204" charset="-122"/>
              </a:rPr>
              <a:t>创业板上市</a:t>
            </a:r>
            <a:endParaRPr lang="zh-CN" altLang="en-US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594116" y="3944912"/>
            <a:ext cx="1648343" cy="895887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内容占位符 4" descr="2-0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803322" y="356729"/>
            <a:ext cx="420370" cy="4203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209405" y="643890"/>
            <a:ext cx="258064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1400" dirty="0">
                <a:latin typeface="Arial Unicode MS" panose="020B0604020202020204" charset="-122"/>
                <a:ea typeface="Arial Unicode MS" panose="020B0604020202020204" charset="-122"/>
              </a:rPr>
              <a:t>湖北全资子公司成立</a:t>
            </a:r>
            <a:endParaRPr lang="zh-CN" altLang="en-US" sz="1400" dirty="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2307" y="71828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403D87"/>
                </a:solidFill>
              </a:rPr>
              <a:t>2020</a:t>
            </a:r>
            <a:endParaRPr lang="zh-CN" altLang="en-US" b="1" dirty="0">
              <a:solidFill>
                <a:srgbClr val="403D8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F\Desktop\a9719a41439ac05ced4ea6783d0e246d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72610" y="1160145"/>
            <a:ext cx="3006090" cy="4402453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34568" y="257383"/>
            <a:ext cx="2493645" cy="86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company scale</a:t>
            </a:r>
            <a:endParaRPr lang="en-US" altLang="zh-CN" sz="3000" b="1" dirty="0">
              <a:solidFill>
                <a:srgbClr val="403D87"/>
              </a:solidFill>
              <a:ea typeface="微软雅黑" panose="020B0503020204020204" pitchFamily="34" charset="-122"/>
              <a:cs typeface="+mn-lt"/>
              <a:sym typeface="+mn-ea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公司规模</a:t>
            </a:r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31444" y="4196651"/>
            <a:ext cx="415226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参股企业</a:t>
            </a:r>
            <a:endParaRPr lang="zh-CN" altLang="en-US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3065" y="1475738"/>
            <a:ext cx="4112384" cy="2320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浙江瑞丰光电有限公司</a:t>
            </a:r>
            <a:endParaRPr lang="en-US" altLang="zh-CN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湖北瑞华光电有限公司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深圳市玲涛光电科技有限公司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浙江明度电子有限公司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浙江旭景资产管理有限公司</a:t>
            </a:r>
            <a:endParaRPr lang="en-US" altLang="zh-CN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endParaRPr lang="en-US" altLang="zh-CN" sz="12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4780" y="3568212"/>
            <a:ext cx="3957320" cy="263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华瑞光电（惠州）有限公司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深圳市中科创激光技术有限公司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常州利瑞光电有限公司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深圳瑞丰光电紫光技术有限公司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迅驰车业江苏有限公司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珠海市唯能车灯实业有限公司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TCL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华瑞照明科技（惠州）有限公司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332" y="1734845"/>
            <a:ext cx="16471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全资子公司</a:t>
            </a:r>
            <a:endParaRPr lang="zh-CN" altLang="en-US" b="1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MH_SubTitle_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55685" y="3334702"/>
            <a:ext cx="1523365" cy="36068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浙江生产基地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72100" y="2868295"/>
            <a:ext cx="1326515" cy="36068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</a:pP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3921" y="5797550"/>
            <a:ext cx="1583055" cy="15214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深圳总部基地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852535" y="5727700"/>
            <a:ext cx="1326515" cy="36068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</a:pP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09054" y="419100"/>
            <a:ext cx="2303146" cy="38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</a:rPr>
              <a:t>瑞丰三大核心生产基地</a:t>
            </a:r>
            <a:endParaRPr lang="en-US" altLang="zh-CN" sz="1600" b="1" dirty="0">
              <a:solidFill>
                <a:srgbClr val="403D87"/>
              </a:solidFill>
              <a:latin typeface="Arial" panose="020B0604020202020204" pitchFamily="34" charset="0"/>
              <a:ea typeface="微软雅黑" panose="020B0503020204020204" pitchFamily="34" charset="-122"/>
              <a:cs typeface="+mn-lt"/>
            </a:endParaRPr>
          </a:p>
        </p:txBody>
      </p:sp>
      <p:pic>
        <p:nvPicPr>
          <p:cNvPr id="22532" name="Picture 4" descr="D:\WXWork\1688852649217462\Cache\Image\2022-06\60110e12449cefa66ce89bbeab524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1" y="3728050"/>
            <a:ext cx="4076699" cy="2179990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5858" y="1160145"/>
            <a:ext cx="4076699" cy="192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MH_SubTitle_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69617" y="5908040"/>
            <a:ext cx="1523365" cy="36068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湖北生产基地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11-03"/>
          <p:cNvPicPr>
            <a:picLocks noGrp="1" noChangeAspect="1"/>
          </p:cNvPicPr>
          <p:nvPr>
            <p:ph sz="half" idx="4294967295"/>
          </p:nvPr>
        </p:nvPicPr>
        <p:blipFill>
          <a:blip r:embed="rId1" cstate="print"/>
          <a:stretch>
            <a:fillRect/>
          </a:stretch>
        </p:blipFill>
        <p:spPr>
          <a:xfrm>
            <a:off x="5165725" y="2063750"/>
            <a:ext cx="7026275" cy="3917950"/>
          </a:xfrm>
          <a:prstGeom prst="rect">
            <a:avLst/>
          </a:prstGeom>
        </p:spPr>
      </p:pic>
      <p:grpSp>
        <p:nvGrpSpPr>
          <p:cNvPr id="3" name="组合 18"/>
          <p:cNvGrpSpPr/>
          <p:nvPr/>
        </p:nvGrpSpPr>
        <p:grpSpPr>
          <a:xfrm>
            <a:off x="248710" y="1591552"/>
            <a:ext cx="6668844" cy="4390148"/>
            <a:chOff x="785" y="1854"/>
            <a:chExt cx="11411" cy="6481"/>
          </a:xfrm>
        </p:grpSpPr>
        <p:pic>
          <p:nvPicPr>
            <p:cNvPr id="2049" name="图片 1" descr="长虹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68" y="3420"/>
              <a:ext cx="2697" cy="3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0" name="图片 2" descr="凤凰都市传媒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" y="7693"/>
              <a:ext cx="2383" cy="6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1" name="图片 3" descr="ABB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8" y="5913"/>
              <a:ext cx="987" cy="4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2" name="图片 4" descr="BOE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83" y="5835"/>
              <a:ext cx="1232" cy="5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3" name="图片 5" descr="bosch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3" y="5900"/>
              <a:ext cx="1855" cy="4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4" name="图片 6" descr="broadcom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98" y="1854"/>
              <a:ext cx="1309" cy="9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5" name="图片 7" descr="GE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" y="5830"/>
              <a:ext cx="1973" cy="5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6" name="图片 8" descr="HISENSE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13" y="4155"/>
              <a:ext cx="2072" cy="4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7" name="图片 9" descr="lumiled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5" y="2118"/>
              <a:ext cx="2323" cy="5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8" name="图片 10" descr="OSRAM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93" y="2198"/>
              <a:ext cx="1357" cy="3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9" name="图片 11" descr="PHILIPS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4" y="2873"/>
              <a:ext cx="1583" cy="3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0" name="图片 12" descr="TCL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05" y="3360"/>
              <a:ext cx="835" cy="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1" name="图片 13" descr="tplink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16" y="5124"/>
              <a:ext cx="1893" cy="3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2" name="图片 14" descr="创维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5" y="3460"/>
              <a:ext cx="2595" cy="2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3" name="图片 15" descr="大疆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78" y="4975"/>
              <a:ext cx="822" cy="5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4" name="图片 16" descr="东芝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5" y="4205"/>
              <a:ext cx="1758" cy="3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5" name="图片 17" descr="福特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90" y="6800"/>
              <a:ext cx="1320" cy="5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6" name="图片 18" descr="格力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64" y="5015"/>
              <a:ext cx="2332" cy="4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7" name="图片 19" descr="海尔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83" y="4145"/>
              <a:ext cx="1357" cy="4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8" name="图片 20" descr="海康威视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5" y="5053"/>
              <a:ext cx="2365" cy="3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9" name="图片 21" descr="惠而浦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00" y="4998"/>
              <a:ext cx="2505" cy="5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0" name="图片 22" descr="康佳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73" y="3453"/>
              <a:ext cx="2072" cy="3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1" name="图片 23" descr="美的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78" y="4093"/>
              <a:ext cx="1380" cy="5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2" name="图片 24" descr="欧普照明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9" y="2848"/>
              <a:ext cx="2323" cy="3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3" name="图片 25" descr="三星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20" y="2843"/>
              <a:ext cx="1977" cy="3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4" name="图片 26" descr="首尔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95" y="2118"/>
              <a:ext cx="1270" cy="5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5" name="图片 27" descr="松下电器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80" y="4125"/>
              <a:ext cx="1335" cy="4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6" name="图片 28" descr="现代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0" y="6720"/>
              <a:ext cx="1128" cy="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7" name="图片 1" descr="L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691" y="3360"/>
              <a:ext cx="1286" cy="6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8" name="图片 2" descr="大众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880" y="6700"/>
              <a:ext cx="830" cy="8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79" name="图片 3" descr="路虎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10" y="6800"/>
              <a:ext cx="1213" cy="6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80" name="图片 4" descr="阳光照明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24" y="2750"/>
              <a:ext cx="1380" cy="42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" name="图片 7" descr="11-02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788362" y="2013855"/>
            <a:ext cx="4227830" cy="32245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9648" y="198963"/>
            <a:ext cx="53527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>
                <a:solidFill>
                  <a:srgbClr val="403D87"/>
                </a:solidFill>
                <a:ea typeface="微软雅黑" panose="020B0503020204020204" pitchFamily="34" charset="-122"/>
                <a:cs typeface="+mn-lt"/>
                <a:sym typeface="+mn-ea"/>
              </a:rPr>
              <a:t>Global Business/Partners (Parts)</a:t>
            </a:r>
            <a:endParaRPr lang="zh-CN" altLang="en-US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全球业务</a:t>
            </a:r>
            <a:r>
              <a:rPr lang="en-US" alt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合作伙伴（部分</a:t>
            </a:r>
            <a:r>
              <a:rPr lang="en-US" altLang="zh-CN" sz="2000" dirty="0">
                <a:solidFill>
                  <a:srgbClr val="403D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en-US" altLang="zh-CN" sz="20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403D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4691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240645" y="1760855"/>
            <a:ext cx="124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804841" y="3912944"/>
            <a:ext cx="777717" cy="2807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6-03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883934" y="3219439"/>
            <a:ext cx="454025" cy="381953"/>
          </a:xfrm>
          <a:prstGeom prst="rect">
            <a:avLst/>
          </a:prstGeom>
        </p:spPr>
      </p:pic>
      <p:pic>
        <p:nvPicPr>
          <p:cNvPr id="6" name="内容占位符 5" descr="6-0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02490" y="2878456"/>
            <a:ext cx="1258570" cy="811314"/>
          </a:xfrm>
          <a:prstGeom prst="rect">
            <a:avLst/>
          </a:prstGeom>
        </p:spPr>
      </p:pic>
      <p:pic>
        <p:nvPicPr>
          <p:cNvPr id="9" name="内容占位符 4" descr="6-0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001" y="4506827"/>
            <a:ext cx="389891" cy="308610"/>
          </a:xfrm>
          <a:prstGeom prst="rect">
            <a:avLst/>
          </a:prstGeom>
        </p:spPr>
      </p:pic>
      <p:pic>
        <p:nvPicPr>
          <p:cNvPr id="10" name="内容占位符 5" descr="6-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5280" y="4505960"/>
            <a:ext cx="2142490" cy="30924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133046" y="498778"/>
            <a:ext cx="4873450" cy="369332"/>
            <a:chOff x="940398" y="4298140"/>
            <a:chExt cx="5700026" cy="868628"/>
          </a:xfrm>
        </p:grpSpPr>
        <p:grpSp>
          <p:nvGrpSpPr>
            <p:cNvPr id="16" name="组合 15"/>
            <p:cNvGrpSpPr/>
            <p:nvPr/>
          </p:nvGrpSpPr>
          <p:grpSpPr>
            <a:xfrm>
              <a:off x="1038734" y="4316546"/>
              <a:ext cx="1944000" cy="615277"/>
              <a:chOff x="1038734" y="4316546"/>
              <a:chExt cx="1964347" cy="615277"/>
            </a:xfrm>
          </p:grpSpPr>
          <p:sp>
            <p:nvSpPr>
              <p:cNvPr id="18" name="TextBox 10"/>
              <p:cNvSpPr txBox="1"/>
              <p:nvPr/>
            </p:nvSpPr>
            <p:spPr>
              <a:xfrm>
                <a:off x="1082571" y="4316546"/>
                <a:ext cx="1920510" cy="615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050" dirty="0">
                  <a:solidFill>
                    <a:srgbClr val="403D8B"/>
                  </a:solidFill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 rot="5400000">
                <a:off x="859528" y="4540245"/>
                <a:ext cx="360000" cy="1588"/>
              </a:xfrm>
              <a:prstGeom prst="line">
                <a:avLst/>
              </a:prstGeom>
              <a:ln>
                <a:solidFill>
                  <a:srgbClr val="403D8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940398" y="4298140"/>
              <a:ext cx="5700026" cy="868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</a:rPr>
                <a:t>  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微软雅黑" panose="020B0503020204020204" pitchFamily="34" charset="-122"/>
                </a:rPr>
                <a:t>深圳市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微软雅黑" panose="020B0503020204020204" pitchFamily="34" charset="-122"/>
                </a:rPr>
                <a:t>LED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微软雅黑" panose="020B0503020204020204" pitchFamily="34" charset="-122"/>
                </a:rPr>
                <a:t>电视背光源工程技术研究开发中心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6953250" y="1004138"/>
            <a:ext cx="4137660" cy="4462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2015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年，我司获批建立创新载体“深圳市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LED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电视背光源工程技术研究开发中心” 该工程技术研究开发中心是在国家“创新、产业化”方针指导下，由深圳市科创委支持，依托于深圳市瑞丰光电子股份有限公司组建的一个先进、完善的软硬件技术平台；推动了瑞丰光电的科技进步，促进企业成为技术开发主体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  <a:p>
            <a:pPr algn="just">
              <a:lnSpc>
                <a:spcPct val="18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2018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，我司获批“广东省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LED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电视背光源工程技术研究开发中心”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</p:txBody>
      </p:sp>
      <p:pic>
        <p:nvPicPr>
          <p:cNvPr id="21" name="内容占位符 4" descr="6-0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0254" y="1868872"/>
            <a:ext cx="454025" cy="334230"/>
          </a:xfrm>
          <a:prstGeom prst="rect">
            <a:avLst/>
          </a:prstGeom>
        </p:spPr>
      </p:pic>
      <p:pic>
        <p:nvPicPr>
          <p:cNvPr id="22" name="图片 21" descr="6-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1719" y="1802197"/>
            <a:ext cx="338455" cy="338455"/>
          </a:xfrm>
          <a:prstGeom prst="rect">
            <a:avLst/>
          </a:prstGeom>
        </p:spPr>
      </p:pic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1517650" y="1732537"/>
            <a:ext cx="4587875" cy="10237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公司拥有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200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多人的研发团队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超过公司员工总数的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10%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其中拥有本科以上学历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90%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，硕博以上学历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10%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0763" y="184358"/>
            <a:ext cx="3079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403D87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Research ability</a:t>
            </a:r>
            <a:endParaRPr lang="zh-CN" altLang="en-US" sz="2800" b="1" dirty="0">
              <a:solidFill>
                <a:srgbClr val="403D87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zh-CN" altLang="en-US" sz="2800" b="1" dirty="0">
                <a:solidFill>
                  <a:srgbClr val="403D87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研发实力</a:t>
            </a:r>
            <a:endParaRPr lang="zh-CN" altLang="en-US" sz="2800" b="1" dirty="0">
              <a:solidFill>
                <a:srgbClr val="403D87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60145"/>
            <a:ext cx="22472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605280" y="3696543"/>
            <a:ext cx="4224655" cy="3774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实验中心组建于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2013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年，占面积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600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多平方米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34161" y="4704878"/>
            <a:ext cx="3704590" cy="13469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2015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月获得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CNAS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微软雅黑" panose="020B0503020204020204" pitchFamily="34" charset="-122"/>
              </a:rPr>
              <a:t>认证，列入国家实验室名录。为公司技术创新和产品开发提供完整检测试验手段，为产品品质管理提供丰富可靠的检测数据。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3"/>
          <p:cNvGrpSpPr/>
          <p:nvPr/>
        </p:nvGrpSpPr>
        <p:grpSpPr>
          <a:xfrm>
            <a:off x="10090785" y="74930"/>
            <a:ext cx="2040255" cy="525780"/>
            <a:chOff x="15891" y="118"/>
            <a:chExt cx="3213" cy="828"/>
          </a:xfrm>
        </p:grpSpPr>
        <p:pic>
          <p:nvPicPr>
            <p:cNvPr id="25" name="图片 24" descr="20170515企业画册(280 210)曲线2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5891" y="118"/>
              <a:ext cx="1002" cy="828"/>
            </a:xfrm>
            <a:prstGeom prst="rect">
              <a:avLst/>
            </a:prstGeom>
          </p:spPr>
        </p:pic>
        <p:pic>
          <p:nvPicPr>
            <p:cNvPr id="26" name="图片 25" descr="11-15"/>
            <p:cNvPicPr>
              <a:picLocks noChangeAspect="1"/>
            </p:cNvPicPr>
            <p:nvPr/>
          </p:nvPicPr>
          <p:blipFill rotWithShape="1">
            <a:blip r:embed="rId2" cstate="print"/>
            <a:srcRect t="-7000" r="4209"/>
            <a:stretch>
              <a:fillRect/>
            </a:stretch>
          </p:blipFill>
          <p:spPr>
            <a:xfrm>
              <a:off x="17000" y="290"/>
              <a:ext cx="2105" cy="656"/>
            </a:xfrm>
            <a:prstGeom prst="rect">
              <a:avLst/>
            </a:prstGeom>
          </p:spPr>
        </p:pic>
      </p:grpSp>
      <p:pic>
        <p:nvPicPr>
          <p:cNvPr id="28" name="图片 27" descr="1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2364740"/>
            <a:ext cx="6493510" cy="1691640"/>
          </a:xfrm>
          <a:prstGeom prst="rect">
            <a:avLst/>
          </a:prstGeom>
        </p:spPr>
      </p:pic>
      <p:sp>
        <p:nvSpPr>
          <p:cNvPr id="31" name="文本框 14"/>
          <p:cNvSpPr txBox="1"/>
          <p:nvPr/>
        </p:nvSpPr>
        <p:spPr>
          <a:xfrm>
            <a:off x="4549284" y="689652"/>
            <a:ext cx="233680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通用照明产品系列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General Lighting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35" name="文本框 15"/>
          <p:cNvSpPr txBox="1"/>
          <p:nvPr/>
        </p:nvSpPr>
        <p:spPr>
          <a:xfrm>
            <a:off x="4549283" y="1621097"/>
            <a:ext cx="303082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装饰照明产品系列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Decorative Lighting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36" name="文本框 16"/>
          <p:cNvSpPr txBox="1"/>
          <p:nvPr/>
        </p:nvSpPr>
        <p:spPr>
          <a:xfrm>
            <a:off x="4562513" y="4284822"/>
            <a:ext cx="221678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背光产品系列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Backlight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37" name="文本框 17"/>
          <p:cNvSpPr txBox="1"/>
          <p:nvPr/>
        </p:nvSpPr>
        <p:spPr>
          <a:xfrm>
            <a:off x="4562513" y="4971247"/>
            <a:ext cx="246253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CHIP LED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CHIP LED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38" name="文本框 18"/>
          <p:cNvSpPr txBox="1"/>
          <p:nvPr/>
        </p:nvSpPr>
        <p:spPr>
          <a:xfrm>
            <a:off x="8420255" y="788409"/>
            <a:ext cx="251714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红外产品系列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IR LED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39" name="文本框 19"/>
          <p:cNvSpPr txBox="1"/>
          <p:nvPr/>
        </p:nvSpPr>
        <p:spPr>
          <a:xfrm>
            <a:off x="8420255" y="1599939"/>
            <a:ext cx="26238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全彩产品系列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RGB LED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40" name="文本框 20"/>
          <p:cNvSpPr txBox="1"/>
          <p:nvPr/>
        </p:nvSpPr>
        <p:spPr>
          <a:xfrm>
            <a:off x="8420255" y="2459619"/>
            <a:ext cx="262445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紫外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(UV)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UV LED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41" name="文本框 21"/>
          <p:cNvSpPr txBox="1"/>
          <p:nvPr/>
        </p:nvSpPr>
        <p:spPr>
          <a:xfrm>
            <a:off x="8454079" y="3304276"/>
            <a:ext cx="26184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VCSEL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 等光传感产品系列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VCSEL  Optical Sensing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pic>
        <p:nvPicPr>
          <p:cNvPr id="42" name="图片 41" descr="PPT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4910" y="3230519"/>
            <a:ext cx="671195" cy="671195"/>
          </a:xfrm>
          <a:prstGeom prst="rect">
            <a:avLst/>
          </a:prstGeom>
        </p:spPr>
      </p:pic>
      <p:pic>
        <p:nvPicPr>
          <p:cNvPr id="43" name="图片 42" descr="PPT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6469" y="1514427"/>
            <a:ext cx="671195" cy="671195"/>
          </a:xfrm>
          <a:prstGeom prst="rect">
            <a:avLst/>
          </a:prstGeom>
        </p:spPr>
      </p:pic>
      <p:pic>
        <p:nvPicPr>
          <p:cNvPr id="44" name="图片 43" descr="PPT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5843" y="4201857"/>
            <a:ext cx="671195" cy="671195"/>
          </a:xfrm>
          <a:prstGeom prst="rect">
            <a:avLst/>
          </a:prstGeom>
        </p:spPr>
      </p:pic>
      <p:pic>
        <p:nvPicPr>
          <p:cNvPr id="45" name="图片 44" descr="PPT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95843" y="4880452"/>
            <a:ext cx="671195" cy="671195"/>
          </a:xfrm>
          <a:prstGeom prst="rect">
            <a:avLst/>
          </a:prstGeom>
        </p:spPr>
      </p:pic>
      <p:pic>
        <p:nvPicPr>
          <p:cNvPr id="46" name="图片 45" descr="PPT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4910" y="657284"/>
            <a:ext cx="671195" cy="671195"/>
          </a:xfrm>
          <a:prstGeom prst="rect">
            <a:avLst/>
          </a:prstGeom>
        </p:spPr>
      </p:pic>
      <p:pic>
        <p:nvPicPr>
          <p:cNvPr id="47" name="图片 46" descr="PPT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64910" y="1464689"/>
            <a:ext cx="671195" cy="671195"/>
          </a:xfrm>
          <a:prstGeom prst="rect">
            <a:avLst/>
          </a:prstGeom>
        </p:spPr>
      </p:pic>
      <p:pic>
        <p:nvPicPr>
          <p:cNvPr id="48" name="图片 47" descr="PPT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64910" y="2310719"/>
            <a:ext cx="671195" cy="671195"/>
          </a:xfrm>
          <a:prstGeom prst="rect">
            <a:avLst/>
          </a:prstGeom>
        </p:spPr>
      </p:pic>
      <p:pic>
        <p:nvPicPr>
          <p:cNvPr id="49" name="图片 48" descr="PPT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16469" y="638757"/>
            <a:ext cx="671195" cy="671195"/>
          </a:xfrm>
          <a:prstGeom prst="rect">
            <a:avLst/>
          </a:prstGeom>
        </p:spPr>
      </p:pic>
      <p:sp>
        <p:nvSpPr>
          <p:cNvPr id="50" name="文本框 28"/>
          <p:cNvSpPr txBox="1"/>
          <p:nvPr/>
        </p:nvSpPr>
        <p:spPr>
          <a:xfrm>
            <a:off x="8483962" y="4869273"/>
            <a:ext cx="280021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汽车电子产品系列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Automotive LED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pic>
        <p:nvPicPr>
          <p:cNvPr id="51" name="图片 50" descr="QQ截图2019102422115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67034" y="4865583"/>
            <a:ext cx="673735" cy="673735"/>
          </a:xfrm>
          <a:prstGeom prst="rect">
            <a:avLst/>
          </a:prstGeom>
        </p:spPr>
      </p:pic>
      <p:sp>
        <p:nvSpPr>
          <p:cNvPr id="52" name="文本框 2"/>
          <p:cNvSpPr txBox="1"/>
          <p:nvPr/>
        </p:nvSpPr>
        <p:spPr>
          <a:xfrm>
            <a:off x="8456027" y="4179940"/>
            <a:ext cx="259016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Mini Micio LED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产品系列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+mn-lt"/>
                <a:sym typeface="+mn-ea"/>
              </a:rPr>
              <a:t>Mini Micio LED Products Series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+mn-lt"/>
              <a:sym typeface="+mn-ea"/>
            </a:endParaRPr>
          </a:p>
        </p:txBody>
      </p:sp>
      <p:sp>
        <p:nvSpPr>
          <p:cNvPr id="53" name="流程图: 多文档 52"/>
          <p:cNvSpPr/>
          <p:nvPr/>
        </p:nvSpPr>
        <p:spPr>
          <a:xfrm>
            <a:off x="7766840" y="4298580"/>
            <a:ext cx="274320" cy="274320"/>
          </a:xfrm>
          <a:prstGeom prst="flowChartMultidocumen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73617" y="2395567"/>
            <a:ext cx="43625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6D619D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Main Products</a:t>
            </a:r>
            <a:endParaRPr lang="zh-CN" altLang="en-US" sz="4800" b="1" cap="none" spc="0" dirty="0">
              <a:ln w="10160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6D619D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73617" y="3181165"/>
            <a:ext cx="26068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6D619D"/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 主力产品</a:t>
            </a:r>
            <a:endParaRPr lang="zh-CN" altLang="en-US" sz="4400" b="1" cap="none" spc="0" dirty="0">
              <a:ln w="10160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6D619D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OCKET_APPLY_TIME" val="2019年2月21日"/>
  <p:tag name="POCKET_APPLY_TYPE" val="Slide"/>
  <p:tag name="APPLYTYPE" val="SubTitle"/>
  <p:tag name="APPLYORDER" val="2"/>
</p:tagLst>
</file>

<file path=ppt/tags/tag10.xml><?xml version="1.0" encoding="utf-8"?>
<p:tagLst xmlns:p="http://schemas.openxmlformats.org/presentationml/2006/main">
  <p:tag name="MH" val="20200907144758"/>
  <p:tag name="MH_LIBRARY" val="GRAPHIC"/>
  <p:tag name="MH_TYPE" val="Other"/>
  <p:tag name="MH_ORDER" val="2"/>
</p:tagLst>
</file>

<file path=ppt/tags/tag11.xml><?xml version="1.0" encoding="utf-8"?>
<p:tagLst xmlns:p="http://schemas.openxmlformats.org/presentationml/2006/main">
  <p:tag name="MH" val="20200907144758"/>
  <p:tag name="MH_LIBRARY" val="GRAPHIC"/>
  <p:tag name="MH_TYPE" val="Text"/>
  <p:tag name="MH_ORDER" val="1"/>
</p:tagLst>
</file>

<file path=ppt/tags/tag12.xml><?xml version="1.0" encoding="utf-8"?>
<p:tagLst xmlns:p="http://schemas.openxmlformats.org/presentationml/2006/main">
  <p:tag name="MH_TYPE" val="#NeiR#"/>
  <p:tag name="MH_NUMBER" val="5"/>
  <p:tag name="MH_CATEGORY" val="#TuWHP#"/>
  <p:tag name="MH_LAYOUT" val="SubTitleText"/>
  <p:tag name="MH" val="20200907144758"/>
  <p:tag name="MH_LIBRARY" val="GRAPHIC"/>
</p:tagLst>
</file>

<file path=ppt/tags/tag13.xml><?xml version="1.0" encoding="utf-8"?>
<p:tagLst xmlns:p="http://schemas.openxmlformats.org/presentationml/2006/main">
  <p:tag name="MH" val="20200907144758"/>
  <p:tag name="MH_LIBRARY" val="GRAPHIC"/>
  <p:tag name="MH_TYPE" val="Text"/>
  <p:tag name="MH_ORDER" val="1"/>
</p:tagLst>
</file>

<file path=ppt/tags/tag14.xml><?xml version="1.0" encoding="utf-8"?>
<p:tagLst xmlns:p="http://schemas.openxmlformats.org/presentationml/2006/main">
  <p:tag name="MH" val="20200907144758"/>
  <p:tag name="MH_LIBRARY" val="GRAPHIC"/>
  <p:tag name="MH_TYPE" val="Text"/>
  <p:tag name="MH_ORDER" val="1"/>
</p:tagLst>
</file>

<file path=ppt/tags/tag15.xml><?xml version="1.0" encoding="utf-8"?>
<p:tagLst xmlns:p="http://schemas.openxmlformats.org/presentationml/2006/main">
  <p:tag name="MH" val="20200907144758"/>
  <p:tag name="MH_LIBRARY" val="GRAPHIC"/>
  <p:tag name="MH_TYPE" val="Other"/>
  <p:tag name="MH_ORDER" val="2"/>
</p:tagLst>
</file>

<file path=ppt/tags/tag16.xml><?xml version="1.0" encoding="utf-8"?>
<p:tagLst xmlns:p="http://schemas.openxmlformats.org/presentationml/2006/main">
  <p:tag name="MH" val="20200907144758"/>
  <p:tag name="MH_LIBRARY" val="GRAPHIC"/>
  <p:tag name="MH_TYPE" val="Text"/>
  <p:tag name="MH_ORDER" val="1"/>
</p:tagLst>
</file>

<file path=ppt/tags/tag17.xml><?xml version="1.0" encoding="utf-8"?>
<p:tagLst xmlns:p="http://schemas.openxmlformats.org/presentationml/2006/main">
  <p:tag name="MH_TYPE" val="#NeiR#"/>
  <p:tag name="MH_NUMBER" val="5"/>
  <p:tag name="MH_CATEGORY" val="#TuWHP#"/>
  <p:tag name="MH_LAYOUT" val="SubTitleText"/>
  <p:tag name="MH" val="20200907144758"/>
  <p:tag name="MH_LIBRARY" val="GRAPHIC"/>
</p:tagLst>
</file>

<file path=ppt/tags/tag18.xml><?xml version="1.0" encoding="utf-8"?>
<p:tagLst xmlns:p="http://schemas.openxmlformats.org/presentationml/2006/main">
  <p:tag name="MH_CONTENTSID" val="260"/>
  <p:tag name="KSO_WPP_MARK_KEY" val="3cbb1f85-0935-4987-948a-aafa5f8e87dd"/>
  <p:tag name="COMMONDATA" val="eyJoZGlkIjoiNDdhZThjZmZlZjUyOWVhM2I5ZTYxODIwOTYyOTc2NzQifQ=="/>
</p:tagLst>
</file>

<file path=ppt/tags/tag2.xml><?xml version="1.0" encoding="utf-8"?>
<p:tagLst xmlns:p="http://schemas.openxmlformats.org/presentationml/2006/main">
  <p:tag name="POCKET_APPLY_TIME" val="2019年2月21日"/>
  <p:tag name="POCKET_APPLY_TYPE" val="Slide"/>
  <p:tag name="APPLYTYPE" val="SubTitle"/>
  <p:tag name="APPLYORDER" val="1"/>
</p:tagLst>
</file>

<file path=ppt/tags/tag3.xml><?xml version="1.0" encoding="utf-8"?>
<p:tagLst xmlns:p="http://schemas.openxmlformats.org/presentationml/2006/main">
  <p:tag name="POCKET_APPLY_TIME" val="2019年2月21日"/>
  <p:tag name="POCKET_APPLY_TYPE" val="Slide"/>
  <p:tag name="APPLYTYPE" val="SubTitle"/>
  <p:tag name="APPLYORDER" val="1"/>
</p:tagLst>
</file>

<file path=ppt/tags/tag4.xml><?xml version="1.0" encoding="utf-8"?>
<p:tagLst xmlns:p="http://schemas.openxmlformats.org/presentationml/2006/main">
  <p:tag name="POCKET_APPLY_TIME" val="2019年2月21日"/>
  <p:tag name="POCKET_APPLY_TYPE" val="Slide"/>
  <p:tag name="APPLYTYPE" val="SubTitle"/>
  <p:tag name="APPLYORDER" val="1"/>
</p:tagLst>
</file>

<file path=ppt/tags/tag5.xml><?xml version="1.0" encoding="utf-8"?>
<p:tagLst xmlns:p="http://schemas.openxmlformats.org/presentationml/2006/main">
  <p:tag name="POCKET_APPLY_TIME" val="2019年2月21日"/>
  <p:tag name="POCKET_APPLY_TYPE" val="Slide"/>
  <p:tag name="APPLYTYPE" val="SubTitle"/>
  <p:tag name="APPLYORDER" val="2"/>
</p:tagLst>
</file>

<file path=ppt/tags/tag6.xml><?xml version="1.0" encoding="utf-8"?>
<p:tagLst xmlns:p="http://schemas.openxmlformats.org/presentationml/2006/main">
  <p:tag name="KSO_WM_UNIT_TABLE_BEAUTIFY" val="smartTable{b2a4b071-5fb3-4ba5-8bb9-2b69d1b2604d}"/>
  <p:tag name="TABLE_ENDDRAG_ORIGIN_RECT" val="573*331"/>
  <p:tag name="TABLE_ENDDRAG_RECT" val="356*140*573*331"/>
</p:tagLst>
</file>

<file path=ppt/tags/tag7.xml><?xml version="1.0" encoding="utf-8"?>
<p:tagLst xmlns:p="http://schemas.openxmlformats.org/presentationml/2006/main">
  <p:tag name="MH" val="20200907144758"/>
  <p:tag name="MH_LIBRARY" val="GRAPHIC"/>
  <p:tag name="MH_TYPE" val="Text"/>
  <p:tag name="MH_ORDER" val="1"/>
</p:tagLst>
</file>

<file path=ppt/tags/tag8.xml><?xml version="1.0" encoding="utf-8"?>
<p:tagLst xmlns:p="http://schemas.openxmlformats.org/presentationml/2006/main">
  <p:tag name="MH_TYPE" val="#NeiR#"/>
  <p:tag name="MH_NUMBER" val="5"/>
  <p:tag name="MH_CATEGORY" val="#TuWHP#"/>
  <p:tag name="MH_LAYOUT" val="SubTitleText"/>
  <p:tag name="MH" val="20200907144758"/>
  <p:tag name="MH_LIBRARY" val="GRAPHIC"/>
</p:tagLst>
</file>

<file path=ppt/tags/tag9.xml><?xml version="1.0" encoding="utf-8"?>
<p:tagLst xmlns:p="http://schemas.openxmlformats.org/presentationml/2006/main">
  <p:tag name="MH" val="20200907144758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A000120140530A99PPBG">
  <a:themeElements>
    <a:clrScheme name="自定义 743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6EC437"/>
      </a:accent1>
      <a:accent2>
        <a:srgbClr val="BFC242"/>
      </a:accent2>
      <a:accent3>
        <a:srgbClr val="DCAB48"/>
      </a:accent3>
      <a:accent4>
        <a:srgbClr val="F9903F"/>
      </a:accent4>
      <a:accent5>
        <a:srgbClr val="D53155"/>
      </a:accent5>
      <a:accent6>
        <a:srgbClr val="409BA2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A000120151104A06KPBG</Template>
  <TotalTime>0</TotalTime>
  <Words>5668</Words>
  <Application>WPS 演示</Application>
  <PresentationFormat>宽屏</PresentationFormat>
  <Paragraphs>1056</Paragraphs>
  <Slides>38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38</vt:i4>
      </vt:variant>
    </vt:vector>
  </HeadingPairs>
  <TitlesOfParts>
    <vt:vector size="65" baseType="lpstr">
      <vt:lpstr>Arial</vt:lpstr>
      <vt:lpstr>宋体</vt:lpstr>
      <vt:lpstr>Wingdings</vt:lpstr>
      <vt:lpstr>微软雅黑</vt:lpstr>
      <vt:lpstr>Calibri</vt:lpstr>
      <vt:lpstr>Wingdings 3</vt:lpstr>
      <vt:lpstr>幼圆</vt:lpstr>
      <vt:lpstr>思源黑体 CN Light</vt:lpstr>
      <vt:lpstr>黑体</vt:lpstr>
      <vt:lpstr>楷体</vt:lpstr>
      <vt:lpstr>Times New Roman</vt:lpstr>
      <vt:lpstr>Noto Sans S Chinese Regular</vt:lpstr>
      <vt:lpstr>思源黑体 CN ExtraLight</vt:lpstr>
      <vt:lpstr>Arial Unicode MS</vt:lpstr>
      <vt:lpstr>思源黑体 CN Regular</vt:lpstr>
      <vt:lpstr>Arial Narrow</vt:lpstr>
      <vt:lpstr>Arial Unicode MS</vt:lpstr>
      <vt:lpstr>等线</vt:lpstr>
      <vt:lpstr>Helvetica Light</vt:lpstr>
      <vt:lpstr>Clear Sans Light</vt:lpstr>
      <vt:lpstr>Yu Gothic UI Light</vt:lpstr>
      <vt:lpstr>思源黑体 CN Normal</vt:lpstr>
      <vt:lpstr>Calibri</vt:lpstr>
      <vt:lpstr>Bloody Impact</vt:lpstr>
      <vt:lpstr>Impact</vt:lpstr>
      <vt:lpstr>Broadway</vt:lpstr>
      <vt:lpstr>A000120140530A99PPBG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伍斌</cp:lastModifiedBy>
  <cp:revision>1450</cp:revision>
  <dcterms:created xsi:type="dcterms:W3CDTF">2017-07-02T08:46:00Z</dcterms:created>
  <dcterms:modified xsi:type="dcterms:W3CDTF">2022-10-17T06:27:07Z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2052-11.1.0.12132</vt:lpwstr>
  </property>
  <property fmtid="{D5CDD505-2E9C-101B-9397-08002B2CF9AE}" pid="3" name="ICV">
    <vt:lpwstr>FF67DA573D6F495C9E793AD4F324CA9D</vt:lpwstr>
  </property>
</Properties>
</file>